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7.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8" r:id="rId2"/>
    <p:sldId id="257" r:id="rId3"/>
    <p:sldId id="263" r:id="rId4"/>
    <p:sldId id="258" r:id="rId5"/>
    <p:sldId id="265" r:id="rId6"/>
    <p:sldId id="264" r:id="rId7"/>
    <p:sldId id="261" r:id="rId8"/>
    <p:sldId id="266"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64416" autoAdjust="0"/>
  </p:normalViewPr>
  <p:slideViewPr>
    <p:cSldViewPr snapToGrid="0">
      <p:cViewPr varScale="1">
        <p:scale>
          <a:sx n="47" d="100"/>
          <a:sy n="47" d="100"/>
        </p:scale>
        <p:origin x="15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57FB8-98B1-4D7A-B749-BBB7C74BC7AA}" type="datetimeFigureOut">
              <a:rPr lang="en-IE" smtClean="0"/>
              <a:t>08/08/2023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BBEE7-8B5A-4C27-95EA-0E8391FC31F1}" type="slidenum">
              <a:rPr lang="en-IE" smtClean="0"/>
              <a:t>‹#›</a:t>
            </a:fld>
            <a:endParaRPr lang="en-IE"/>
          </a:p>
        </p:txBody>
      </p:sp>
    </p:spTree>
    <p:extLst>
      <p:ext uri="{BB962C8B-B14F-4D97-AF65-F5344CB8AC3E}">
        <p14:creationId xmlns:p14="http://schemas.microsoft.com/office/powerpoint/2010/main" val="2544741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V1- created</a:t>
            </a:r>
            <a:r>
              <a:rPr lang="en-IE" baseline="0" dirty="0" smtClean="0"/>
              <a:t> 7/7/23</a:t>
            </a:r>
            <a:endParaRPr lang="en-IE" dirty="0"/>
          </a:p>
        </p:txBody>
      </p:sp>
      <p:sp>
        <p:nvSpPr>
          <p:cNvPr id="4" name="Slide Number Placeholder 3"/>
          <p:cNvSpPr>
            <a:spLocks noGrp="1"/>
          </p:cNvSpPr>
          <p:nvPr>
            <p:ph type="sldNum" sz="quarter" idx="10"/>
          </p:nvPr>
        </p:nvSpPr>
        <p:spPr/>
        <p:txBody>
          <a:bodyPr/>
          <a:lstStyle/>
          <a:p>
            <a:fld id="{466881DF-22F7-4C04-9A29-40D131670AD3}" type="slidenum">
              <a:rPr lang="en-IE" smtClean="0"/>
              <a:t>1</a:t>
            </a:fld>
            <a:endParaRPr lang="en-IE"/>
          </a:p>
        </p:txBody>
      </p:sp>
    </p:spTree>
    <p:extLst>
      <p:ext uri="{BB962C8B-B14F-4D97-AF65-F5344CB8AC3E}">
        <p14:creationId xmlns:p14="http://schemas.microsoft.com/office/powerpoint/2010/main" val="36542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V1- created</a:t>
            </a:r>
            <a:r>
              <a:rPr lang="en-IE" baseline="0" dirty="0" smtClean="0"/>
              <a:t> 7/7/23</a:t>
            </a:r>
            <a:endParaRPr lang="en-IE" dirty="0"/>
          </a:p>
        </p:txBody>
      </p:sp>
      <p:sp>
        <p:nvSpPr>
          <p:cNvPr id="4" name="Slide Number Placeholder 3"/>
          <p:cNvSpPr>
            <a:spLocks noGrp="1"/>
          </p:cNvSpPr>
          <p:nvPr>
            <p:ph type="sldNum" sz="quarter" idx="10"/>
          </p:nvPr>
        </p:nvSpPr>
        <p:spPr/>
        <p:txBody>
          <a:bodyPr/>
          <a:lstStyle/>
          <a:p>
            <a:fld id="{466881DF-22F7-4C04-9A29-40D131670AD3}" type="slidenum">
              <a:rPr lang="en-IE" smtClean="0"/>
              <a:t>2</a:t>
            </a:fld>
            <a:endParaRPr lang="en-IE"/>
          </a:p>
        </p:txBody>
      </p:sp>
    </p:spTree>
    <p:extLst>
      <p:ext uri="{BB962C8B-B14F-4D97-AF65-F5344CB8AC3E}">
        <p14:creationId xmlns:p14="http://schemas.microsoft.com/office/powerpoint/2010/main" val="3535644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70C87F"/>
              </a:buClr>
            </a:pPr>
            <a:endParaRPr lang="en-IE" dirty="0"/>
          </a:p>
        </p:txBody>
      </p:sp>
      <p:sp>
        <p:nvSpPr>
          <p:cNvPr id="4" name="Slide Number Placeholder 3"/>
          <p:cNvSpPr>
            <a:spLocks noGrp="1"/>
          </p:cNvSpPr>
          <p:nvPr>
            <p:ph type="sldNum" sz="quarter" idx="10"/>
          </p:nvPr>
        </p:nvSpPr>
        <p:spPr/>
        <p:txBody>
          <a:bodyPr/>
          <a:lstStyle/>
          <a:p>
            <a:fld id="{466881DF-22F7-4C04-9A29-40D131670AD3}" type="slidenum">
              <a:rPr lang="en-IE" smtClean="0"/>
              <a:t>3</a:t>
            </a:fld>
            <a:endParaRPr lang="en-IE"/>
          </a:p>
        </p:txBody>
      </p:sp>
    </p:spTree>
    <p:extLst>
      <p:ext uri="{BB962C8B-B14F-4D97-AF65-F5344CB8AC3E}">
        <p14:creationId xmlns:p14="http://schemas.microsoft.com/office/powerpoint/2010/main" val="366025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66881DF-22F7-4C04-9A29-40D131670AD3}" type="slidenum">
              <a:rPr lang="en-IE" smtClean="0"/>
              <a:t>4</a:t>
            </a:fld>
            <a:endParaRPr lang="en-IE"/>
          </a:p>
        </p:txBody>
      </p:sp>
    </p:spTree>
    <p:extLst>
      <p:ext uri="{BB962C8B-B14F-4D97-AF65-F5344CB8AC3E}">
        <p14:creationId xmlns:p14="http://schemas.microsoft.com/office/powerpoint/2010/main" val="1434986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66881DF-22F7-4C04-9A29-40D131670AD3}" type="slidenum">
              <a:rPr lang="en-IE" smtClean="0"/>
              <a:t>5</a:t>
            </a:fld>
            <a:endParaRPr lang="en-IE"/>
          </a:p>
        </p:txBody>
      </p:sp>
    </p:spTree>
    <p:extLst>
      <p:ext uri="{BB962C8B-B14F-4D97-AF65-F5344CB8AC3E}">
        <p14:creationId xmlns:p14="http://schemas.microsoft.com/office/powerpoint/2010/main" val="287664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66881DF-22F7-4C04-9A29-40D131670AD3}" type="slidenum">
              <a:rPr lang="en-IE" smtClean="0"/>
              <a:t>6</a:t>
            </a:fld>
            <a:endParaRPr lang="en-IE"/>
          </a:p>
        </p:txBody>
      </p:sp>
    </p:spTree>
    <p:extLst>
      <p:ext uri="{BB962C8B-B14F-4D97-AF65-F5344CB8AC3E}">
        <p14:creationId xmlns:p14="http://schemas.microsoft.com/office/powerpoint/2010/main" val="66844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Calibri"/>
              </a:rPr>
              <a:t>Diversity not only above ground in terms of plant</a:t>
            </a:r>
            <a:r>
              <a:rPr lang="en-US" baseline="0" dirty="0" smtClean="0">
                <a:cs typeface="Calibri"/>
              </a:rPr>
              <a:t> architecture and seasonality, but also beneath the ground</a:t>
            </a:r>
          </a:p>
          <a:p>
            <a:endParaRPr lang="en-US" baseline="0" dirty="0" smtClean="0">
              <a:cs typeface="Calibri"/>
            </a:endParaRPr>
          </a:p>
          <a:p>
            <a:r>
              <a:rPr lang="en-US" baseline="0" dirty="0" smtClean="0">
                <a:cs typeface="Calibri"/>
              </a:rPr>
              <a:t>The grasses provide stability to the soil, the clovers fix nitrogen</a:t>
            </a:r>
            <a:endParaRPr lang="en-US" dirty="0" smtClean="0">
              <a:cs typeface="Calibri"/>
            </a:endParaRPr>
          </a:p>
          <a:p>
            <a:endParaRPr lang="en-US" dirty="0" smtClean="0">
              <a:cs typeface="Calibri"/>
            </a:endParaRPr>
          </a:p>
          <a:p>
            <a:r>
              <a:rPr lang="en-US" dirty="0" smtClean="0">
                <a:cs typeface="Calibri"/>
              </a:rPr>
              <a:t>The deep tap roots of the red clover and chicory plants can also be seen here. These tap roots give the sward enhanced drought resistance by accessing water at lower soil levels. The large roots also help to improve soil quality by promoting aeration and water infiltration. </a:t>
            </a:r>
          </a:p>
          <a:p>
            <a:endParaRPr lang="en-IE" dirty="0"/>
          </a:p>
        </p:txBody>
      </p:sp>
      <p:sp>
        <p:nvSpPr>
          <p:cNvPr id="4" name="Slide Number Placeholder 3"/>
          <p:cNvSpPr>
            <a:spLocks noGrp="1"/>
          </p:cNvSpPr>
          <p:nvPr>
            <p:ph type="sldNum" sz="quarter" idx="10"/>
          </p:nvPr>
        </p:nvSpPr>
        <p:spPr/>
        <p:txBody>
          <a:bodyPr/>
          <a:lstStyle/>
          <a:p>
            <a:fld id="{670BBEE7-8B5A-4C27-95EA-0E8391FC31F1}" type="slidenum">
              <a:rPr lang="en-IE" smtClean="0"/>
              <a:t>8</a:t>
            </a:fld>
            <a:endParaRPr lang="en-IE"/>
          </a:p>
        </p:txBody>
      </p:sp>
    </p:spTree>
    <p:extLst>
      <p:ext uri="{BB962C8B-B14F-4D97-AF65-F5344CB8AC3E}">
        <p14:creationId xmlns:p14="http://schemas.microsoft.com/office/powerpoint/2010/main" val="358049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1055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1A62FB8-C41F-4FE5-8F1A-2E1D303C91AB}" type="datetimeFigureOut">
              <a:rPr lang="en-IE" smtClean="0"/>
              <a:t>08/08/2023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CA3EE6B-8D92-4560-AF26-31CF1B974EFD}" type="slidenum">
              <a:rPr lang="en-IE" smtClean="0"/>
              <a:t>‹#›</a:t>
            </a:fld>
            <a:endParaRPr lang="en-IE"/>
          </a:p>
        </p:txBody>
      </p:sp>
    </p:spTree>
    <p:extLst>
      <p:ext uri="{BB962C8B-B14F-4D97-AF65-F5344CB8AC3E}">
        <p14:creationId xmlns:p14="http://schemas.microsoft.com/office/powerpoint/2010/main" val="52470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1A62FB8-C41F-4FE5-8F1A-2E1D303C91AB}" type="datetimeFigureOut">
              <a:rPr lang="en-IE" smtClean="0"/>
              <a:t>08/08/2023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CA3EE6B-8D92-4560-AF26-31CF1B974EFD}" type="slidenum">
              <a:rPr lang="en-IE" smtClean="0"/>
              <a:t>‹#›</a:t>
            </a:fld>
            <a:endParaRPr lang="en-IE"/>
          </a:p>
        </p:txBody>
      </p:sp>
    </p:spTree>
    <p:extLst>
      <p:ext uri="{BB962C8B-B14F-4D97-AF65-F5344CB8AC3E}">
        <p14:creationId xmlns:p14="http://schemas.microsoft.com/office/powerpoint/2010/main" val="2231729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1A62FB8-C41F-4FE5-8F1A-2E1D303C91AB}" type="datetimeFigureOut">
              <a:rPr lang="en-IE" smtClean="0"/>
              <a:t>08/08/2023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CA3EE6B-8D92-4560-AF26-31CF1B974EFD}" type="slidenum">
              <a:rPr lang="en-IE" smtClean="0"/>
              <a:t>‹#›</a:t>
            </a:fld>
            <a:endParaRPr lang="en-IE"/>
          </a:p>
        </p:txBody>
      </p:sp>
    </p:spTree>
    <p:extLst>
      <p:ext uri="{BB962C8B-B14F-4D97-AF65-F5344CB8AC3E}">
        <p14:creationId xmlns:p14="http://schemas.microsoft.com/office/powerpoint/2010/main" val="283496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1A62FB8-C41F-4FE5-8F1A-2E1D303C91AB}" type="datetimeFigureOut">
              <a:rPr lang="en-IE" smtClean="0"/>
              <a:t>08/08/2023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CA3EE6B-8D92-4560-AF26-31CF1B974EFD}" type="slidenum">
              <a:rPr lang="en-IE" smtClean="0"/>
              <a:t>‹#›</a:t>
            </a:fld>
            <a:endParaRPr lang="en-IE"/>
          </a:p>
        </p:txBody>
      </p:sp>
    </p:spTree>
    <p:extLst>
      <p:ext uri="{BB962C8B-B14F-4D97-AF65-F5344CB8AC3E}">
        <p14:creationId xmlns:p14="http://schemas.microsoft.com/office/powerpoint/2010/main" val="146950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A62FB8-C41F-4FE5-8F1A-2E1D303C91AB}" type="datetimeFigureOut">
              <a:rPr lang="en-IE" smtClean="0"/>
              <a:t>08/08/2023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CA3EE6B-8D92-4560-AF26-31CF1B974EFD}" type="slidenum">
              <a:rPr lang="en-IE" smtClean="0"/>
              <a:t>‹#›</a:t>
            </a:fld>
            <a:endParaRPr lang="en-IE"/>
          </a:p>
        </p:txBody>
      </p:sp>
    </p:spTree>
    <p:extLst>
      <p:ext uri="{BB962C8B-B14F-4D97-AF65-F5344CB8AC3E}">
        <p14:creationId xmlns:p14="http://schemas.microsoft.com/office/powerpoint/2010/main" val="279074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31A62FB8-C41F-4FE5-8F1A-2E1D303C91AB}" type="datetimeFigureOut">
              <a:rPr lang="en-IE" smtClean="0"/>
              <a:t>08/08/2023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CA3EE6B-8D92-4560-AF26-31CF1B974EFD}" type="slidenum">
              <a:rPr lang="en-IE" smtClean="0"/>
              <a:t>‹#›</a:t>
            </a:fld>
            <a:endParaRPr lang="en-IE"/>
          </a:p>
        </p:txBody>
      </p:sp>
    </p:spTree>
    <p:extLst>
      <p:ext uri="{BB962C8B-B14F-4D97-AF65-F5344CB8AC3E}">
        <p14:creationId xmlns:p14="http://schemas.microsoft.com/office/powerpoint/2010/main" val="2642740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31A62FB8-C41F-4FE5-8F1A-2E1D303C91AB}" type="datetimeFigureOut">
              <a:rPr lang="en-IE" smtClean="0"/>
              <a:t>08/08/2023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8CA3EE6B-8D92-4560-AF26-31CF1B974EFD}" type="slidenum">
              <a:rPr lang="en-IE" smtClean="0"/>
              <a:t>‹#›</a:t>
            </a:fld>
            <a:endParaRPr lang="en-IE"/>
          </a:p>
        </p:txBody>
      </p:sp>
    </p:spTree>
    <p:extLst>
      <p:ext uri="{BB962C8B-B14F-4D97-AF65-F5344CB8AC3E}">
        <p14:creationId xmlns:p14="http://schemas.microsoft.com/office/powerpoint/2010/main" val="3980343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1A62FB8-C41F-4FE5-8F1A-2E1D303C91AB}" type="datetimeFigureOut">
              <a:rPr lang="en-IE" smtClean="0"/>
              <a:t>08/08/2023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CA3EE6B-8D92-4560-AF26-31CF1B974EFD}" type="slidenum">
              <a:rPr lang="en-IE" smtClean="0"/>
              <a:t>‹#›</a:t>
            </a:fld>
            <a:endParaRPr lang="en-IE"/>
          </a:p>
        </p:txBody>
      </p:sp>
    </p:spTree>
    <p:extLst>
      <p:ext uri="{BB962C8B-B14F-4D97-AF65-F5344CB8AC3E}">
        <p14:creationId xmlns:p14="http://schemas.microsoft.com/office/powerpoint/2010/main" val="4032108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62FB8-C41F-4FE5-8F1A-2E1D303C91AB}" type="datetimeFigureOut">
              <a:rPr lang="en-IE" smtClean="0"/>
              <a:t>08/08/2023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8CA3EE6B-8D92-4560-AF26-31CF1B974EFD}" type="slidenum">
              <a:rPr lang="en-IE" smtClean="0"/>
              <a:t>‹#›</a:t>
            </a:fld>
            <a:endParaRPr lang="en-IE"/>
          </a:p>
        </p:txBody>
      </p:sp>
    </p:spTree>
    <p:extLst>
      <p:ext uri="{BB962C8B-B14F-4D97-AF65-F5344CB8AC3E}">
        <p14:creationId xmlns:p14="http://schemas.microsoft.com/office/powerpoint/2010/main" val="150575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A62FB8-C41F-4FE5-8F1A-2E1D303C91AB}" type="datetimeFigureOut">
              <a:rPr lang="en-IE" smtClean="0"/>
              <a:t>08/08/2023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CA3EE6B-8D92-4560-AF26-31CF1B974EFD}" type="slidenum">
              <a:rPr lang="en-IE" smtClean="0"/>
              <a:t>‹#›</a:t>
            </a:fld>
            <a:endParaRPr lang="en-IE"/>
          </a:p>
        </p:txBody>
      </p:sp>
    </p:spTree>
    <p:extLst>
      <p:ext uri="{BB962C8B-B14F-4D97-AF65-F5344CB8AC3E}">
        <p14:creationId xmlns:p14="http://schemas.microsoft.com/office/powerpoint/2010/main" val="320410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A62FB8-C41F-4FE5-8F1A-2E1D303C91AB}" type="datetimeFigureOut">
              <a:rPr lang="en-IE" smtClean="0"/>
              <a:t>08/08/2023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CA3EE6B-8D92-4560-AF26-31CF1B974EFD}" type="slidenum">
              <a:rPr lang="en-IE" smtClean="0"/>
              <a:t>‹#›</a:t>
            </a:fld>
            <a:endParaRPr lang="en-IE"/>
          </a:p>
        </p:txBody>
      </p:sp>
    </p:spTree>
    <p:extLst>
      <p:ext uri="{BB962C8B-B14F-4D97-AF65-F5344CB8AC3E}">
        <p14:creationId xmlns:p14="http://schemas.microsoft.com/office/powerpoint/2010/main" val="60106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62FB8-C41F-4FE5-8F1A-2E1D303C91AB}" type="datetimeFigureOut">
              <a:rPr lang="en-IE" smtClean="0"/>
              <a:t>08/08/2023</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3EE6B-8D92-4560-AF26-31CF1B974EFD}" type="slidenum">
              <a:rPr lang="en-IE" smtClean="0"/>
              <a:t>‹#›</a:t>
            </a:fld>
            <a:endParaRPr lang="en-IE"/>
          </a:p>
        </p:txBody>
      </p:sp>
    </p:spTree>
    <p:extLst>
      <p:ext uri="{BB962C8B-B14F-4D97-AF65-F5344CB8AC3E}">
        <p14:creationId xmlns:p14="http://schemas.microsoft.com/office/powerpoint/2010/main" val="408384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jp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Multi4Mor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468" y="784161"/>
            <a:ext cx="4673047" cy="1143404"/>
          </a:xfrm>
          <a:prstGeom prst="rect">
            <a:avLst/>
          </a:prstGeom>
        </p:spPr>
      </p:pic>
      <p:sp>
        <p:nvSpPr>
          <p:cNvPr id="2" name="Title 1"/>
          <p:cNvSpPr>
            <a:spLocks noGrp="1"/>
          </p:cNvSpPr>
          <p:nvPr>
            <p:ph type="ctrTitle"/>
          </p:nvPr>
        </p:nvSpPr>
        <p:spPr>
          <a:xfrm>
            <a:off x="383745" y="2567398"/>
            <a:ext cx="6017055" cy="1528356"/>
          </a:xfrm>
        </p:spPr>
        <p:txBody>
          <a:bodyPr>
            <a:normAutofit fontScale="90000"/>
          </a:bodyPr>
          <a:lstStyle/>
          <a:p>
            <a:pPr algn="l"/>
            <a:r>
              <a:rPr lang="en-IE" sz="4800" dirty="0">
                <a:latin typeface="+mn-lt"/>
              </a:rPr>
              <a:t>Multispecies Swards  </a:t>
            </a:r>
            <a:br>
              <a:rPr lang="en-IE" sz="4800" dirty="0">
                <a:latin typeface="+mn-lt"/>
              </a:rPr>
            </a:br>
            <a:r>
              <a:rPr lang="en-IE" sz="4800" dirty="0">
                <a:latin typeface="+mn-lt"/>
              </a:rPr>
              <a:t>Mechanisms for Diversity Effects</a:t>
            </a:r>
          </a:p>
        </p:txBody>
      </p:sp>
      <p:sp>
        <p:nvSpPr>
          <p:cNvPr id="4" name="Rectangle 3"/>
          <p:cNvSpPr/>
          <p:nvPr/>
        </p:nvSpPr>
        <p:spPr>
          <a:xfrm>
            <a:off x="383745" y="5170207"/>
            <a:ext cx="7970546" cy="830997"/>
          </a:xfrm>
          <a:prstGeom prst="rect">
            <a:avLst/>
          </a:prstGeom>
        </p:spPr>
        <p:txBody>
          <a:bodyPr wrap="square">
            <a:spAutoFit/>
          </a:bodyPr>
          <a:lstStyle/>
          <a:p>
            <a:r>
              <a:rPr lang="en-IE" sz="2400" dirty="0" smtClean="0"/>
              <a:t>Version 1 </a:t>
            </a:r>
          </a:p>
          <a:p>
            <a:r>
              <a:rPr lang="en-IE" sz="2400" dirty="0" smtClean="0"/>
              <a:t>Slides may change over </a:t>
            </a:r>
            <a:r>
              <a:rPr lang="en-IE" sz="2400" dirty="0"/>
              <a:t>time as new studies </a:t>
            </a:r>
            <a:r>
              <a:rPr lang="en-IE" sz="2400" dirty="0" smtClean="0"/>
              <a:t>arise</a:t>
            </a:r>
            <a:endParaRPr lang="en-IE" sz="2400" dirty="0"/>
          </a:p>
        </p:txBody>
      </p:sp>
    </p:spTree>
    <p:extLst>
      <p:ext uri="{BB962C8B-B14F-4D97-AF65-F5344CB8AC3E}">
        <p14:creationId xmlns:p14="http://schemas.microsoft.com/office/powerpoint/2010/main" val="2175922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hoto of plan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901" y="0"/>
            <a:ext cx="10287002" cy="6858000"/>
          </a:xfrm>
          <a:prstGeom prst="hexagon">
            <a:avLst/>
          </a:prstGeom>
        </p:spPr>
      </p:pic>
      <p:pic>
        <p:nvPicPr>
          <p:cNvPr id="9" name="Picture 8" title="Multi4Mo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468" y="784161"/>
            <a:ext cx="4673047" cy="1143404"/>
          </a:xfrm>
          <a:prstGeom prst="rect">
            <a:avLst/>
          </a:prstGeom>
        </p:spPr>
      </p:pic>
      <p:sp>
        <p:nvSpPr>
          <p:cNvPr id="2" name="Title 1"/>
          <p:cNvSpPr>
            <a:spLocks noGrp="1"/>
          </p:cNvSpPr>
          <p:nvPr>
            <p:ph type="ctrTitle"/>
          </p:nvPr>
        </p:nvSpPr>
        <p:spPr>
          <a:xfrm>
            <a:off x="383745" y="2567398"/>
            <a:ext cx="6942318" cy="1528356"/>
          </a:xfrm>
        </p:spPr>
        <p:txBody>
          <a:bodyPr>
            <a:normAutofit fontScale="90000"/>
          </a:bodyPr>
          <a:lstStyle/>
          <a:p>
            <a:pPr algn="l"/>
            <a:r>
              <a:rPr lang="en-IE" sz="4800" dirty="0" smtClean="0">
                <a:latin typeface="+mn-lt"/>
              </a:rPr>
              <a:t>Multispecies Swards  </a:t>
            </a:r>
            <a:br>
              <a:rPr lang="en-IE" sz="4800" dirty="0" smtClean="0">
                <a:latin typeface="+mn-lt"/>
              </a:rPr>
            </a:br>
            <a:r>
              <a:rPr lang="en-IE" sz="4800" dirty="0" smtClean="0">
                <a:latin typeface="+mn-lt"/>
              </a:rPr>
              <a:t>Mechanisms for Diversity Effects</a:t>
            </a:r>
            <a:endParaRPr lang="en-IE" sz="4800" dirty="0">
              <a:latin typeface="+mn-lt"/>
            </a:endParaRPr>
          </a:p>
        </p:txBody>
      </p:sp>
    </p:spTree>
    <p:extLst>
      <p:ext uri="{BB962C8B-B14F-4D97-AF65-F5344CB8AC3E}">
        <p14:creationId xmlns:p14="http://schemas.microsoft.com/office/powerpoint/2010/main" val="1926110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mn-lt"/>
              </a:rPr>
              <a:t>Overview</a:t>
            </a:r>
            <a:endParaRPr lang="en-IE" dirty="0">
              <a:latin typeface="+mn-lt"/>
            </a:endParaRPr>
          </a:p>
        </p:txBody>
      </p:sp>
      <p:sp>
        <p:nvSpPr>
          <p:cNvPr id="3" name="Content Placeholder 2"/>
          <p:cNvSpPr>
            <a:spLocks noGrp="1"/>
          </p:cNvSpPr>
          <p:nvPr>
            <p:ph idx="1"/>
          </p:nvPr>
        </p:nvSpPr>
        <p:spPr>
          <a:xfrm>
            <a:off x="838200" y="1825625"/>
            <a:ext cx="10515600" cy="3851275"/>
          </a:xfrm>
        </p:spPr>
        <p:txBody>
          <a:bodyPr>
            <a:normAutofit/>
          </a:bodyPr>
          <a:lstStyle/>
          <a:p>
            <a:pPr>
              <a:lnSpc>
                <a:spcPct val="100000"/>
              </a:lnSpc>
              <a:spcBef>
                <a:spcPts val="600"/>
              </a:spcBef>
              <a:spcAft>
                <a:spcPts val="600"/>
              </a:spcAft>
              <a:buClr>
                <a:srgbClr val="70C87F"/>
              </a:buClr>
            </a:pPr>
            <a:r>
              <a:rPr lang="en-IE" sz="2600" dirty="0"/>
              <a:t>Explore diversity effects in multispecies swards: overyielding and niche </a:t>
            </a:r>
            <a:r>
              <a:rPr lang="en-IE" sz="2600" dirty="0" smtClean="0"/>
              <a:t>complementarity</a:t>
            </a:r>
            <a:endParaRPr lang="en-IE" sz="2600" dirty="0"/>
          </a:p>
          <a:p>
            <a:pPr>
              <a:lnSpc>
                <a:spcPct val="100000"/>
              </a:lnSpc>
              <a:spcBef>
                <a:spcPts val="600"/>
              </a:spcBef>
              <a:spcAft>
                <a:spcPts val="600"/>
              </a:spcAft>
              <a:buClr>
                <a:srgbClr val="70C87F"/>
              </a:buClr>
            </a:pPr>
            <a:r>
              <a:rPr lang="en-IE" sz="2600" dirty="0"/>
              <a:t>Understand how functional trait differences lead to varied resource </a:t>
            </a:r>
            <a:r>
              <a:rPr lang="en-IE" sz="2600" dirty="0" smtClean="0"/>
              <a:t>utilisation</a:t>
            </a:r>
            <a:endParaRPr lang="en-IE" sz="2600" dirty="0"/>
          </a:p>
          <a:p>
            <a:pPr>
              <a:lnSpc>
                <a:spcPct val="100000"/>
              </a:lnSpc>
              <a:spcBef>
                <a:spcPts val="600"/>
              </a:spcBef>
              <a:spcAft>
                <a:spcPts val="600"/>
              </a:spcAft>
              <a:buClr>
                <a:srgbClr val="70C87F"/>
              </a:buClr>
            </a:pPr>
            <a:r>
              <a:rPr lang="en-IE" sz="2600" dirty="0"/>
              <a:t>Discuss facilitation and increased positive interactions between </a:t>
            </a:r>
            <a:r>
              <a:rPr lang="en-IE" sz="2600" dirty="0" smtClean="0"/>
              <a:t>species</a:t>
            </a:r>
            <a:endParaRPr lang="en-IE" sz="2600" dirty="0"/>
          </a:p>
          <a:p>
            <a:pPr>
              <a:lnSpc>
                <a:spcPct val="100000"/>
              </a:lnSpc>
              <a:spcBef>
                <a:spcPts val="600"/>
              </a:spcBef>
              <a:spcAft>
                <a:spcPts val="600"/>
              </a:spcAft>
              <a:buClr>
                <a:srgbClr val="70C87F"/>
              </a:buClr>
            </a:pPr>
            <a:r>
              <a:rPr lang="en-IE" sz="2600" dirty="0"/>
              <a:t>Highlight the importance of both above-ground and below-ground </a:t>
            </a:r>
            <a:r>
              <a:rPr lang="en-IE" sz="2600" dirty="0" smtClean="0"/>
              <a:t>diversity</a:t>
            </a:r>
            <a:endParaRPr lang="en-IE" sz="2600" dirty="0"/>
          </a:p>
        </p:txBody>
      </p:sp>
      <p:pic>
        <p:nvPicPr>
          <p:cNvPr id="5" name="Picture 4" title="Multi4Mor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Tree>
    <p:extLst>
      <p:ext uri="{BB962C8B-B14F-4D97-AF65-F5344CB8AC3E}">
        <p14:creationId xmlns:p14="http://schemas.microsoft.com/office/powerpoint/2010/main" val="3612891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title="Multi4Mor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
        <p:nvSpPr>
          <p:cNvPr id="33" name="Title 1"/>
          <p:cNvSpPr>
            <a:spLocks noGrp="1"/>
          </p:cNvSpPr>
          <p:nvPr>
            <p:ph type="title"/>
          </p:nvPr>
        </p:nvSpPr>
        <p:spPr>
          <a:xfrm>
            <a:off x="0" y="0"/>
            <a:ext cx="11638915" cy="1325563"/>
          </a:xfrm>
        </p:spPr>
        <p:txBody>
          <a:bodyPr/>
          <a:lstStyle/>
          <a:p>
            <a:r>
              <a:rPr lang="en-IE" dirty="0" smtClean="0">
                <a:latin typeface="+mn-lt"/>
              </a:rPr>
              <a:t>The Diversity Effect</a:t>
            </a:r>
            <a:endParaRPr lang="en-IE" dirty="0">
              <a:latin typeface="+mn-lt"/>
            </a:endParaRPr>
          </a:p>
        </p:txBody>
      </p:sp>
      <p:pic>
        <p:nvPicPr>
          <p:cNvPr id="27" name="Picture 26" descr="Graph displays Ecosystem Function on the X axis illustrating the yields of three hypothetical species; species 1, species 2 and species 3" title="Species performance in monoculture"/>
          <p:cNvPicPr>
            <a:picLocks noChangeAspect="1"/>
          </p:cNvPicPr>
          <p:nvPr/>
        </p:nvPicPr>
        <p:blipFill rotWithShape="1">
          <a:blip r:embed="rId4">
            <a:extLst>
              <a:ext uri="{28A0092B-C50C-407E-A947-70E740481C1C}">
                <a14:useLocalDpi xmlns:a14="http://schemas.microsoft.com/office/drawing/2010/main" val="0"/>
              </a:ext>
            </a:extLst>
          </a:blip>
          <a:srcRect l="1260" r="590"/>
          <a:stretch/>
        </p:blipFill>
        <p:spPr>
          <a:xfrm>
            <a:off x="417096" y="1503877"/>
            <a:ext cx="10603831" cy="5192876"/>
          </a:xfrm>
          <a:prstGeom prst="rect">
            <a:avLst/>
          </a:prstGeom>
        </p:spPr>
      </p:pic>
    </p:spTree>
    <p:extLst>
      <p:ext uri="{BB962C8B-B14F-4D97-AF65-F5344CB8AC3E}">
        <p14:creationId xmlns:p14="http://schemas.microsoft.com/office/powerpoint/2010/main" val="3395908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title="Multi4Mor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
        <p:nvSpPr>
          <p:cNvPr id="33" name="Title 1"/>
          <p:cNvSpPr>
            <a:spLocks noGrp="1"/>
          </p:cNvSpPr>
          <p:nvPr>
            <p:ph type="title"/>
          </p:nvPr>
        </p:nvSpPr>
        <p:spPr>
          <a:xfrm>
            <a:off x="0" y="0"/>
            <a:ext cx="11638915" cy="1325563"/>
          </a:xfrm>
        </p:spPr>
        <p:txBody>
          <a:bodyPr/>
          <a:lstStyle/>
          <a:p>
            <a:r>
              <a:rPr lang="en-IE" dirty="0" smtClean="0">
                <a:latin typeface="+mn-lt"/>
              </a:rPr>
              <a:t>The Diversity Effect</a:t>
            </a:r>
            <a:endParaRPr lang="en-IE" dirty="0">
              <a:latin typeface="+mn-lt"/>
            </a:endParaRPr>
          </a:p>
        </p:txBody>
      </p:sp>
      <p:pic>
        <p:nvPicPr>
          <p:cNvPr id="6" name="Picture 5" descr="Graph displays Ecosystem Function on the X axis illustrating the yields of three hypothetical species; species 1, species 2 and species 3. A fourth column has been added to illustrate the expected performance of a mixture of equal parts of species 1,2 and 3. It is a third of the yield of each." title="The exoected performance of a mixture of equal proportions on the three species"/>
          <p:cNvPicPr>
            <a:picLocks noChangeAspect="1"/>
          </p:cNvPicPr>
          <p:nvPr/>
        </p:nvPicPr>
        <p:blipFill rotWithShape="1">
          <a:blip r:embed="rId4">
            <a:extLst>
              <a:ext uri="{28A0092B-C50C-407E-A947-70E740481C1C}">
                <a14:useLocalDpi xmlns:a14="http://schemas.microsoft.com/office/drawing/2010/main" val="0"/>
              </a:ext>
            </a:extLst>
          </a:blip>
          <a:srcRect l="1966" r="892"/>
          <a:stretch/>
        </p:blipFill>
        <p:spPr>
          <a:xfrm>
            <a:off x="401052" y="1452627"/>
            <a:ext cx="10619875" cy="5288819"/>
          </a:xfrm>
          <a:prstGeom prst="rect">
            <a:avLst/>
          </a:prstGeom>
        </p:spPr>
      </p:pic>
    </p:spTree>
    <p:extLst>
      <p:ext uri="{BB962C8B-B14F-4D97-AF65-F5344CB8AC3E}">
        <p14:creationId xmlns:p14="http://schemas.microsoft.com/office/powerpoint/2010/main" val="241794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title="Multi4Mor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
        <p:nvSpPr>
          <p:cNvPr id="33" name="Title 1"/>
          <p:cNvSpPr>
            <a:spLocks noGrp="1"/>
          </p:cNvSpPr>
          <p:nvPr>
            <p:ph type="title"/>
          </p:nvPr>
        </p:nvSpPr>
        <p:spPr>
          <a:xfrm>
            <a:off x="0" y="0"/>
            <a:ext cx="11638915" cy="1325563"/>
          </a:xfrm>
        </p:spPr>
        <p:txBody>
          <a:bodyPr/>
          <a:lstStyle/>
          <a:p>
            <a:r>
              <a:rPr lang="en-IE" dirty="0" smtClean="0">
                <a:latin typeface="+mn-lt"/>
              </a:rPr>
              <a:t>The Diversity Effect</a:t>
            </a:r>
            <a:endParaRPr lang="en-IE" dirty="0">
              <a:latin typeface="+mn-lt"/>
            </a:endParaRPr>
          </a:p>
        </p:txBody>
      </p:sp>
      <p:pic>
        <p:nvPicPr>
          <p:cNvPr id="2" name="Picture 1" descr="Graph displays Ecosystem Function on the X axis illustrating the yields of three hypothetical species; species 1, species 2 and species 3. The fourth column illustrates the yielding response to the mixture, which is greater than the best performing monoculture (this is the diversity effect)" title="The diversity effect"/>
          <p:cNvPicPr>
            <a:picLocks noChangeAspect="1"/>
          </p:cNvPicPr>
          <p:nvPr/>
        </p:nvPicPr>
        <p:blipFill rotWithShape="1">
          <a:blip r:embed="rId4">
            <a:extLst>
              <a:ext uri="{28A0092B-C50C-407E-A947-70E740481C1C}">
                <a14:useLocalDpi xmlns:a14="http://schemas.microsoft.com/office/drawing/2010/main" val="0"/>
              </a:ext>
            </a:extLst>
          </a:blip>
          <a:srcRect l="1271"/>
          <a:stretch/>
        </p:blipFill>
        <p:spPr>
          <a:xfrm>
            <a:off x="401052" y="1565324"/>
            <a:ext cx="11534273" cy="5108192"/>
          </a:xfrm>
          <a:prstGeom prst="rect">
            <a:avLst/>
          </a:prstGeom>
        </p:spPr>
      </p:pic>
    </p:spTree>
    <p:extLst>
      <p:ext uri="{BB962C8B-B14F-4D97-AF65-F5344CB8AC3E}">
        <p14:creationId xmlns:p14="http://schemas.microsoft.com/office/powerpoint/2010/main" val="1784316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title="Photo of a Multispecies sward"/>
          <p:cNvPicPr/>
          <p:nvPr/>
        </p:nvPicPr>
        <p:blipFill>
          <a:blip r:embed="rId2" cstate="print"/>
          <a:stretch>
            <a:fillRect/>
          </a:stretch>
        </p:blipFill>
        <p:spPr>
          <a:xfrm>
            <a:off x="6950438" y="1500141"/>
            <a:ext cx="4403362" cy="4114596"/>
          </a:xfrm>
          <a:prstGeom prst="rect">
            <a:avLst/>
          </a:prstGeom>
        </p:spPr>
      </p:pic>
      <p:sp>
        <p:nvSpPr>
          <p:cNvPr id="6" name="object 6"/>
          <p:cNvSpPr txBox="1"/>
          <p:nvPr/>
        </p:nvSpPr>
        <p:spPr>
          <a:xfrm>
            <a:off x="838200" y="1925192"/>
            <a:ext cx="4876800" cy="2870658"/>
          </a:xfrm>
          <a:prstGeom prst="rect">
            <a:avLst/>
          </a:prstGeom>
        </p:spPr>
        <p:txBody>
          <a:bodyPr vert="horz" wrap="square" lIns="0" tIns="53975" rIns="0" bIns="0" rtlCol="0">
            <a:spAutoFit/>
          </a:bodyPr>
          <a:lstStyle/>
          <a:p>
            <a:pPr marL="241300" marR="304165" indent="-229235" algn="just">
              <a:lnSpc>
                <a:spcPts val="2590"/>
              </a:lnSpc>
              <a:spcBef>
                <a:spcPts val="425"/>
              </a:spcBef>
              <a:buClr>
                <a:srgbClr val="70C87F"/>
              </a:buClr>
              <a:buFont typeface="Arial"/>
              <a:buChar char="•"/>
              <a:tabLst>
                <a:tab pos="241935" algn="l"/>
              </a:tabLst>
            </a:pPr>
            <a:r>
              <a:rPr sz="2800" dirty="0">
                <a:latin typeface="Calibri"/>
                <a:cs typeface="Calibri"/>
              </a:rPr>
              <a:t>Niche</a:t>
            </a:r>
            <a:r>
              <a:rPr sz="2800" spc="-45" dirty="0">
                <a:latin typeface="Calibri"/>
                <a:cs typeface="Calibri"/>
              </a:rPr>
              <a:t> </a:t>
            </a:r>
            <a:r>
              <a:rPr sz="2800" dirty="0" smtClean="0">
                <a:latin typeface="Calibri"/>
                <a:cs typeface="Calibri"/>
              </a:rPr>
              <a:t>complementarity</a:t>
            </a:r>
            <a:endParaRPr lang="en-IE" sz="2800" dirty="0">
              <a:latin typeface="Calibri"/>
              <a:cs typeface="Calibri"/>
            </a:endParaRPr>
          </a:p>
          <a:p>
            <a:pPr marL="698500" marR="304165" lvl="1" indent="-229235" algn="just">
              <a:lnSpc>
                <a:spcPts val="2590"/>
              </a:lnSpc>
              <a:spcBef>
                <a:spcPts val="425"/>
              </a:spcBef>
              <a:buClr>
                <a:srgbClr val="70C87F"/>
              </a:buClr>
              <a:buFont typeface="Arial"/>
              <a:buChar char="•"/>
              <a:tabLst>
                <a:tab pos="241935" algn="l"/>
              </a:tabLst>
            </a:pPr>
            <a:r>
              <a:rPr lang="en-IE" sz="2800" spc="-50" dirty="0" smtClean="0">
                <a:latin typeface="Calibri"/>
                <a:cs typeface="Calibri"/>
              </a:rPr>
              <a:t>F</a:t>
            </a:r>
            <a:r>
              <a:rPr sz="2800" dirty="0" err="1" smtClean="0">
                <a:latin typeface="Calibri"/>
                <a:cs typeface="Calibri"/>
              </a:rPr>
              <a:t>unctional</a:t>
            </a:r>
            <a:r>
              <a:rPr sz="2800" spc="-30" dirty="0" smtClean="0">
                <a:latin typeface="Calibri"/>
                <a:cs typeface="Calibri"/>
              </a:rPr>
              <a:t> </a:t>
            </a:r>
            <a:r>
              <a:rPr sz="2800" spc="-10" dirty="0">
                <a:latin typeface="Calibri"/>
                <a:cs typeface="Calibri"/>
              </a:rPr>
              <a:t>trait </a:t>
            </a:r>
            <a:r>
              <a:rPr sz="2800" dirty="0">
                <a:latin typeface="Calibri"/>
                <a:cs typeface="Calibri"/>
              </a:rPr>
              <a:t>differences</a:t>
            </a:r>
            <a:r>
              <a:rPr sz="2800" spc="-50" dirty="0">
                <a:latin typeface="Calibri"/>
                <a:cs typeface="Calibri"/>
              </a:rPr>
              <a:t> </a:t>
            </a:r>
            <a:r>
              <a:rPr sz="2800" dirty="0">
                <a:latin typeface="Calibri"/>
                <a:cs typeface="Calibri"/>
              </a:rPr>
              <a:t>lead</a:t>
            </a:r>
            <a:r>
              <a:rPr sz="2800" spc="-65" dirty="0">
                <a:latin typeface="Calibri"/>
                <a:cs typeface="Calibri"/>
              </a:rPr>
              <a:t> </a:t>
            </a:r>
            <a:r>
              <a:rPr sz="2800" dirty="0">
                <a:latin typeface="Calibri"/>
                <a:cs typeface="Calibri"/>
              </a:rPr>
              <a:t>to</a:t>
            </a:r>
            <a:r>
              <a:rPr sz="2800" spc="-60" dirty="0">
                <a:latin typeface="Calibri"/>
                <a:cs typeface="Calibri"/>
              </a:rPr>
              <a:t> </a:t>
            </a:r>
            <a:r>
              <a:rPr sz="2800" dirty="0">
                <a:latin typeface="Calibri"/>
                <a:cs typeface="Calibri"/>
              </a:rPr>
              <a:t>resources</a:t>
            </a:r>
            <a:r>
              <a:rPr sz="2800" spc="-55" dirty="0">
                <a:latin typeface="Calibri"/>
                <a:cs typeface="Calibri"/>
              </a:rPr>
              <a:t> </a:t>
            </a:r>
            <a:r>
              <a:rPr sz="2800" dirty="0">
                <a:latin typeface="Calibri"/>
                <a:cs typeface="Calibri"/>
              </a:rPr>
              <a:t>being</a:t>
            </a:r>
            <a:r>
              <a:rPr sz="2800" spc="-50" dirty="0">
                <a:latin typeface="Calibri"/>
                <a:cs typeface="Calibri"/>
              </a:rPr>
              <a:t> </a:t>
            </a:r>
            <a:r>
              <a:rPr sz="2800" spc="-20" dirty="0">
                <a:latin typeface="Calibri"/>
                <a:cs typeface="Calibri"/>
              </a:rPr>
              <a:t>used </a:t>
            </a:r>
            <a:r>
              <a:rPr sz="2800" spc="-10" dirty="0">
                <a:latin typeface="Calibri"/>
                <a:cs typeface="Calibri"/>
              </a:rPr>
              <a:t>differently</a:t>
            </a:r>
            <a:endParaRPr sz="2800" dirty="0">
              <a:latin typeface="Calibri"/>
              <a:cs typeface="Calibri"/>
            </a:endParaRPr>
          </a:p>
          <a:p>
            <a:pPr>
              <a:lnSpc>
                <a:spcPct val="100000"/>
              </a:lnSpc>
              <a:spcBef>
                <a:spcPts val="20"/>
              </a:spcBef>
              <a:buClr>
                <a:srgbClr val="70C87F"/>
              </a:buClr>
              <a:buFont typeface="Arial"/>
              <a:buChar char="•"/>
            </a:pPr>
            <a:endParaRPr sz="2800" dirty="0">
              <a:latin typeface="Calibri"/>
              <a:cs typeface="Calibri"/>
            </a:endParaRPr>
          </a:p>
          <a:p>
            <a:pPr marL="241300" marR="5080" indent="-229235">
              <a:lnSpc>
                <a:spcPts val="2590"/>
              </a:lnSpc>
              <a:buClr>
                <a:srgbClr val="70C87F"/>
              </a:buClr>
              <a:buFont typeface="Arial"/>
              <a:buChar char="•"/>
              <a:tabLst>
                <a:tab pos="241935" algn="l"/>
              </a:tabLst>
            </a:pPr>
            <a:r>
              <a:rPr sz="2800" spc="-10" dirty="0" smtClean="0">
                <a:latin typeface="Calibri"/>
                <a:cs typeface="Calibri"/>
              </a:rPr>
              <a:t>Facilitation</a:t>
            </a:r>
            <a:r>
              <a:rPr sz="2800" spc="-80" dirty="0" smtClean="0">
                <a:latin typeface="Calibri"/>
                <a:cs typeface="Calibri"/>
              </a:rPr>
              <a:t> </a:t>
            </a:r>
            <a:endParaRPr lang="en-IE" sz="2800" spc="-80" dirty="0" smtClean="0">
              <a:latin typeface="Calibri"/>
              <a:cs typeface="Calibri"/>
            </a:endParaRPr>
          </a:p>
          <a:p>
            <a:pPr marL="698500" marR="5080" lvl="1" indent="-229235">
              <a:lnSpc>
                <a:spcPts val="2590"/>
              </a:lnSpc>
              <a:buClr>
                <a:srgbClr val="70C87F"/>
              </a:buClr>
              <a:buFont typeface="Arial"/>
              <a:buChar char="•"/>
              <a:tabLst>
                <a:tab pos="241935" algn="l"/>
              </a:tabLst>
            </a:pPr>
            <a:r>
              <a:rPr lang="en-IE" sz="2800" dirty="0">
                <a:latin typeface="Calibri"/>
                <a:cs typeface="Calibri"/>
              </a:rPr>
              <a:t>I</a:t>
            </a:r>
            <a:r>
              <a:rPr sz="2800" dirty="0" err="1" smtClean="0">
                <a:latin typeface="Calibri"/>
                <a:cs typeface="Calibri"/>
              </a:rPr>
              <a:t>ncreased</a:t>
            </a:r>
            <a:r>
              <a:rPr sz="2800" spc="-40" dirty="0" smtClean="0">
                <a:latin typeface="Calibri"/>
                <a:cs typeface="Calibri"/>
              </a:rPr>
              <a:t> </a:t>
            </a:r>
            <a:r>
              <a:rPr sz="2800" dirty="0">
                <a:latin typeface="Calibri"/>
                <a:cs typeface="Calibri"/>
              </a:rPr>
              <a:t>positive</a:t>
            </a:r>
            <a:r>
              <a:rPr sz="2800" spc="-10" dirty="0">
                <a:latin typeface="Calibri"/>
                <a:cs typeface="Calibri"/>
              </a:rPr>
              <a:t> interactions </a:t>
            </a:r>
            <a:r>
              <a:rPr sz="2800" dirty="0">
                <a:latin typeface="Calibri"/>
                <a:cs typeface="Calibri"/>
              </a:rPr>
              <a:t>between</a:t>
            </a:r>
            <a:r>
              <a:rPr sz="2800" spc="-40" dirty="0">
                <a:latin typeface="Calibri"/>
                <a:cs typeface="Calibri"/>
              </a:rPr>
              <a:t> </a:t>
            </a:r>
            <a:r>
              <a:rPr sz="2800" spc="-10" dirty="0">
                <a:latin typeface="Calibri"/>
                <a:cs typeface="Calibri"/>
              </a:rPr>
              <a:t>species</a:t>
            </a:r>
            <a:endParaRPr sz="2800" dirty="0">
              <a:latin typeface="Calibri"/>
              <a:cs typeface="Calibri"/>
            </a:endParaRPr>
          </a:p>
        </p:txBody>
      </p:sp>
      <p:pic>
        <p:nvPicPr>
          <p:cNvPr id="5" name="Picture 4" title="Multi4Mor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8715" y="47307"/>
            <a:ext cx="3063285" cy="749527"/>
          </a:xfrm>
          <a:prstGeom prst="rect">
            <a:avLst/>
          </a:prstGeom>
        </p:spPr>
      </p:pic>
      <p:sp>
        <p:nvSpPr>
          <p:cNvPr id="8" name="Title 1"/>
          <p:cNvSpPr>
            <a:spLocks noGrp="1"/>
          </p:cNvSpPr>
          <p:nvPr>
            <p:ph type="title"/>
          </p:nvPr>
        </p:nvSpPr>
        <p:spPr>
          <a:xfrm>
            <a:off x="838200" y="134052"/>
            <a:ext cx="10515600" cy="1325563"/>
          </a:xfrm>
        </p:spPr>
        <p:txBody>
          <a:bodyPr/>
          <a:lstStyle/>
          <a:p>
            <a:r>
              <a:rPr lang="en-IE" dirty="0" smtClean="0">
                <a:latin typeface="+mn-lt"/>
              </a:rPr>
              <a:t>Mechanisms</a:t>
            </a:r>
            <a:endParaRPr lang="en-IE" dirty="0">
              <a:latin typeface="+mn-lt"/>
            </a:endParaRPr>
          </a:p>
        </p:txBody>
      </p:sp>
    </p:spTree>
    <p:extLst>
      <p:ext uri="{BB962C8B-B14F-4D97-AF65-F5344CB8AC3E}">
        <p14:creationId xmlns:p14="http://schemas.microsoft.com/office/powerpoint/2010/main" val="3447214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Illustration of species in a multispecies sward</a:t>
            </a:r>
          </a:p>
        </p:txBody>
      </p:sp>
      <p:pic>
        <p:nvPicPr>
          <p:cNvPr id="5" name="Picture 4" descr="Showing that plants not only differ above ground but they differ in their rooting architecture." title="Illustration of species in a multispecies sw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1728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47" descr="Agri-Food and Biosciences Institute" title="AFBI logo"/>
          <p:cNvPicPr preferRelativeResize="0"/>
          <p:nvPr/>
        </p:nvPicPr>
        <p:blipFill rotWithShape="1">
          <a:blip r:embed="rId3">
            <a:alphaModFix/>
          </a:blip>
          <a:srcRect l="7689" t="13997" r="4899" b="16741"/>
          <a:stretch/>
        </p:blipFill>
        <p:spPr>
          <a:xfrm>
            <a:off x="7876484" y="5161101"/>
            <a:ext cx="1943100" cy="495300"/>
          </a:xfrm>
          <a:prstGeom prst="rect">
            <a:avLst/>
          </a:prstGeom>
          <a:noFill/>
          <a:ln>
            <a:noFill/>
          </a:ln>
        </p:spPr>
      </p:pic>
      <p:pic>
        <p:nvPicPr>
          <p:cNvPr id="210" name="Google Shape;210;p47" title="DAFM logo"/>
          <p:cNvPicPr preferRelativeResize="0"/>
          <p:nvPr/>
        </p:nvPicPr>
        <p:blipFill rotWithShape="1">
          <a:blip r:embed="rId4">
            <a:alphaModFix/>
          </a:blip>
          <a:srcRect l="6974" t="14148" b="10847"/>
          <a:stretch/>
        </p:blipFill>
        <p:spPr>
          <a:xfrm>
            <a:off x="6264334" y="2268605"/>
            <a:ext cx="3270314" cy="954520"/>
          </a:xfrm>
          <a:prstGeom prst="rect">
            <a:avLst/>
          </a:prstGeom>
          <a:noFill/>
          <a:ln>
            <a:noFill/>
          </a:ln>
        </p:spPr>
      </p:pic>
      <p:pic>
        <p:nvPicPr>
          <p:cNvPr id="211" name="Google Shape;211;p47" descr="Home | Department of Agriculture, Environment and Rural Affairs" title="DAERA Logo"/>
          <p:cNvPicPr preferRelativeResize="0"/>
          <p:nvPr/>
        </p:nvPicPr>
        <p:blipFill rotWithShape="1">
          <a:blip r:embed="rId5">
            <a:alphaModFix/>
          </a:blip>
          <a:srcRect/>
          <a:stretch/>
        </p:blipFill>
        <p:spPr>
          <a:xfrm>
            <a:off x="9106436" y="2343233"/>
            <a:ext cx="2971560" cy="879892"/>
          </a:xfrm>
          <a:prstGeom prst="rect">
            <a:avLst/>
          </a:prstGeom>
          <a:noFill/>
          <a:ln>
            <a:noFill/>
          </a:ln>
        </p:spPr>
      </p:pic>
      <p:pic>
        <p:nvPicPr>
          <p:cNvPr id="212" name="Google Shape;212;p47" descr="DLF USA | Ag Proud" title="DLF logo"/>
          <p:cNvPicPr preferRelativeResize="0"/>
          <p:nvPr/>
        </p:nvPicPr>
        <p:blipFill rotWithShape="1">
          <a:blip r:embed="rId6">
            <a:alphaModFix/>
          </a:blip>
          <a:srcRect/>
          <a:stretch/>
        </p:blipFill>
        <p:spPr>
          <a:xfrm>
            <a:off x="9106436" y="3956201"/>
            <a:ext cx="1464283" cy="489747"/>
          </a:xfrm>
          <a:prstGeom prst="rect">
            <a:avLst/>
          </a:prstGeom>
          <a:noFill/>
          <a:ln>
            <a:noFill/>
          </a:ln>
        </p:spPr>
      </p:pic>
      <p:pic>
        <p:nvPicPr>
          <p:cNvPr id="213" name="Google Shape;213;p47" descr="Goldcrop Seed Supplier Ireland | Agriculture | Amenity | Horticulture" title="Goldcrop Seed Supplier logo"/>
          <p:cNvPicPr preferRelativeResize="0"/>
          <p:nvPr/>
        </p:nvPicPr>
        <p:blipFill rotWithShape="1">
          <a:blip r:embed="rId7">
            <a:alphaModFix/>
          </a:blip>
          <a:srcRect l="5758" t="8783" r="58080" b="3766"/>
          <a:stretch/>
        </p:blipFill>
        <p:spPr>
          <a:xfrm>
            <a:off x="6226234" y="3773607"/>
            <a:ext cx="809588" cy="898308"/>
          </a:xfrm>
          <a:prstGeom prst="rect">
            <a:avLst/>
          </a:prstGeom>
          <a:noFill/>
          <a:ln>
            <a:noFill/>
          </a:ln>
        </p:spPr>
      </p:pic>
      <p:pic>
        <p:nvPicPr>
          <p:cNvPr id="214" name="Google Shape;214;p47" descr="Germinal Ireland Ltd " title="Germinal Ireland logo"/>
          <p:cNvPicPr preferRelativeResize="0"/>
          <p:nvPr/>
        </p:nvPicPr>
        <p:blipFill rotWithShape="1">
          <a:blip r:embed="rId8">
            <a:alphaModFix/>
          </a:blip>
          <a:srcRect t="20379" b="24758"/>
          <a:stretch/>
        </p:blipFill>
        <p:spPr>
          <a:xfrm>
            <a:off x="6853961" y="3959743"/>
            <a:ext cx="2296209" cy="546774"/>
          </a:xfrm>
          <a:prstGeom prst="rect">
            <a:avLst/>
          </a:prstGeom>
          <a:noFill/>
          <a:ln>
            <a:noFill/>
          </a:ln>
        </p:spPr>
      </p:pic>
      <p:pic>
        <p:nvPicPr>
          <p:cNvPr id="215" name="Google Shape;215;p47" descr="TEAGASC" title="TEAGASC logo"/>
          <p:cNvPicPr preferRelativeResize="0"/>
          <p:nvPr/>
        </p:nvPicPr>
        <p:blipFill rotWithShape="1">
          <a:blip r:embed="rId9">
            <a:alphaModFix/>
          </a:blip>
          <a:srcRect t="18419" b="6987"/>
          <a:stretch/>
        </p:blipFill>
        <p:spPr>
          <a:xfrm>
            <a:off x="6264334" y="5226506"/>
            <a:ext cx="1441938" cy="586275"/>
          </a:xfrm>
          <a:prstGeom prst="rect">
            <a:avLst/>
          </a:prstGeom>
          <a:noFill/>
          <a:ln>
            <a:noFill/>
          </a:ln>
        </p:spPr>
      </p:pic>
      <p:pic>
        <p:nvPicPr>
          <p:cNvPr id="216" name="Google Shape;216;p47" descr="University College Dublin" title="UCD logo"/>
          <p:cNvPicPr preferRelativeResize="0"/>
          <p:nvPr/>
        </p:nvPicPr>
        <p:blipFill rotWithShape="1">
          <a:blip r:embed="rId10">
            <a:alphaModFix/>
          </a:blip>
          <a:srcRect/>
          <a:stretch/>
        </p:blipFill>
        <p:spPr>
          <a:xfrm>
            <a:off x="6307447" y="5913169"/>
            <a:ext cx="563740" cy="825535"/>
          </a:xfrm>
          <a:prstGeom prst="rect">
            <a:avLst/>
          </a:prstGeom>
          <a:noFill/>
          <a:ln>
            <a:noFill/>
          </a:ln>
        </p:spPr>
      </p:pic>
      <p:pic>
        <p:nvPicPr>
          <p:cNvPr id="217" name="Google Shape;217;p47" descr="Trinity College logo" title="TCD logo"/>
          <p:cNvPicPr preferRelativeResize="0"/>
          <p:nvPr/>
        </p:nvPicPr>
        <p:blipFill rotWithShape="1">
          <a:blip r:embed="rId11">
            <a:alphaModFix/>
          </a:blip>
          <a:srcRect l="10458" t="20864" r="9613" b="15039"/>
          <a:stretch/>
        </p:blipFill>
        <p:spPr>
          <a:xfrm>
            <a:off x="7078938" y="5911883"/>
            <a:ext cx="2859541" cy="808663"/>
          </a:xfrm>
          <a:prstGeom prst="rect">
            <a:avLst/>
          </a:prstGeom>
          <a:noFill/>
          <a:ln>
            <a:noFill/>
          </a:ln>
        </p:spPr>
      </p:pic>
      <p:sp>
        <p:nvSpPr>
          <p:cNvPr id="218" name="Google Shape;218;p47" title="Thank you"/>
          <p:cNvSpPr txBox="1"/>
          <p:nvPr/>
        </p:nvSpPr>
        <p:spPr>
          <a:xfrm>
            <a:off x="38211" y="1073522"/>
            <a:ext cx="4002190" cy="167671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70C87F"/>
              </a:buClr>
              <a:buSzPts val="6000"/>
              <a:buFont typeface="Calibri"/>
              <a:buNone/>
            </a:pPr>
            <a:endParaRPr dirty="0"/>
          </a:p>
        </p:txBody>
      </p:sp>
      <p:sp>
        <p:nvSpPr>
          <p:cNvPr id="219" name="Google Shape;219;p47"/>
          <p:cNvSpPr txBox="1"/>
          <p:nvPr/>
        </p:nvSpPr>
        <p:spPr>
          <a:xfrm>
            <a:off x="1163851" y="3779330"/>
            <a:ext cx="287655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000" dirty="0">
                <a:solidFill>
                  <a:schemeClr val="dk1"/>
                </a:solidFill>
                <a:latin typeface="Calibri"/>
                <a:ea typeface="Calibri"/>
                <a:cs typeface="Calibri"/>
                <a:sym typeface="Calibri"/>
              </a:rPr>
              <a:t>https://multi4more.ie/</a:t>
            </a:r>
            <a:endParaRPr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pic>
        <p:nvPicPr>
          <p:cNvPr id="221" name="Google Shape;221;p47" descr="World wide web" title="World wide web logo"/>
          <p:cNvPicPr preferRelativeResize="0"/>
          <p:nvPr/>
        </p:nvPicPr>
        <p:blipFill rotWithShape="1">
          <a:blip r:embed="rId12">
            <a:alphaModFix/>
          </a:blip>
          <a:srcRect/>
          <a:stretch/>
        </p:blipFill>
        <p:spPr>
          <a:xfrm>
            <a:off x="690411" y="3807203"/>
            <a:ext cx="379645" cy="379645"/>
          </a:xfrm>
          <a:prstGeom prst="rect">
            <a:avLst/>
          </a:prstGeom>
          <a:noFill/>
          <a:ln>
            <a:noFill/>
          </a:ln>
        </p:spPr>
      </p:pic>
      <p:sp>
        <p:nvSpPr>
          <p:cNvPr id="222" name="Google Shape;222;p47"/>
          <p:cNvSpPr txBox="1"/>
          <p:nvPr/>
        </p:nvSpPr>
        <p:spPr>
          <a:xfrm>
            <a:off x="6108341" y="1819879"/>
            <a:ext cx="6083659" cy="52052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2400"/>
              <a:buFont typeface="Calibri"/>
              <a:buNone/>
            </a:pPr>
            <a:r>
              <a:rPr lang="en-IE" sz="2400">
                <a:solidFill>
                  <a:schemeClr val="dk1"/>
                </a:solidFill>
                <a:latin typeface="Calibri"/>
                <a:ea typeface="Calibri"/>
                <a:cs typeface="Calibri"/>
                <a:sym typeface="Calibri"/>
              </a:rPr>
              <a:t>Funded by</a:t>
            </a:r>
            <a:endParaRPr/>
          </a:p>
        </p:txBody>
      </p:sp>
      <p:sp>
        <p:nvSpPr>
          <p:cNvPr id="223" name="Google Shape;223;p47"/>
          <p:cNvSpPr txBox="1"/>
          <p:nvPr/>
        </p:nvSpPr>
        <p:spPr>
          <a:xfrm>
            <a:off x="6108340" y="3221758"/>
            <a:ext cx="6083660" cy="59699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2400"/>
              <a:buFont typeface="Calibri"/>
              <a:buNone/>
            </a:pPr>
            <a:r>
              <a:rPr lang="en-IE" sz="2400">
                <a:solidFill>
                  <a:schemeClr val="dk1"/>
                </a:solidFill>
                <a:latin typeface="Calibri"/>
                <a:ea typeface="Calibri"/>
                <a:cs typeface="Calibri"/>
                <a:sym typeface="Calibri"/>
              </a:rPr>
              <a:t>Supported by</a:t>
            </a:r>
            <a:endParaRPr/>
          </a:p>
        </p:txBody>
      </p:sp>
      <p:sp>
        <p:nvSpPr>
          <p:cNvPr id="224" name="Google Shape;224;p47"/>
          <p:cNvSpPr txBox="1"/>
          <p:nvPr/>
        </p:nvSpPr>
        <p:spPr>
          <a:xfrm>
            <a:off x="6108341" y="4714363"/>
            <a:ext cx="6083659" cy="52219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400"/>
              <a:buFont typeface="Calibri"/>
              <a:buNone/>
            </a:pPr>
            <a:r>
              <a:rPr lang="en-IE" sz="2400">
                <a:solidFill>
                  <a:schemeClr val="dk1"/>
                </a:solidFill>
                <a:latin typeface="Calibri"/>
                <a:ea typeface="Calibri"/>
                <a:cs typeface="Calibri"/>
                <a:sym typeface="Calibri"/>
              </a:rPr>
              <a:t>Project partners</a:t>
            </a:r>
            <a:endParaRPr sz="2400">
              <a:solidFill>
                <a:schemeClr val="dk1"/>
              </a:solidFill>
              <a:latin typeface="Calibri"/>
              <a:ea typeface="Calibri"/>
              <a:cs typeface="Calibri"/>
              <a:sym typeface="Calibri"/>
            </a:endParaRPr>
          </a:p>
        </p:txBody>
      </p:sp>
      <p:pic>
        <p:nvPicPr>
          <p:cNvPr id="226" name="Google Shape;226;p47" title="Multi4More logo"/>
          <p:cNvPicPr preferRelativeResize="0"/>
          <p:nvPr/>
        </p:nvPicPr>
        <p:blipFill rotWithShape="1">
          <a:blip r:embed="rId13">
            <a:alphaModFix/>
          </a:blip>
          <a:srcRect/>
          <a:stretch/>
        </p:blipFill>
        <p:spPr>
          <a:xfrm>
            <a:off x="353549" y="2753589"/>
            <a:ext cx="3063285" cy="749527"/>
          </a:xfrm>
          <a:prstGeom prst="rect">
            <a:avLst/>
          </a:prstGeom>
          <a:noFill/>
          <a:ln>
            <a:noFill/>
          </a:ln>
        </p:spPr>
      </p:pic>
      <p:pic>
        <p:nvPicPr>
          <p:cNvPr id="227" name="Google Shape;227;p47" title="Qr code for M4M website"/>
          <p:cNvPicPr preferRelativeResize="0"/>
          <p:nvPr/>
        </p:nvPicPr>
        <p:blipFill rotWithShape="1">
          <a:blip r:embed="rId14">
            <a:alphaModFix/>
          </a:blip>
          <a:srcRect l="72401" t="20052" r="15886" b="59635"/>
          <a:stretch/>
        </p:blipFill>
        <p:spPr>
          <a:xfrm>
            <a:off x="683360" y="4830845"/>
            <a:ext cx="1899535" cy="1852045"/>
          </a:xfrm>
          <a:prstGeom prst="rect">
            <a:avLst/>
          </a:prstGeom>
          <a:noFill/>
          <a:ln>
            <a:noFill/>
          </a:ln>
        </p:spPr>
      </p:pic>
      <p:sp>
        <p:nvSpPr>
          <p:cNvPr id="2" name="Title 1"/>
          <p:cNvSpPr>
            <a:spLocks noGrp="1"/>
          </p:cNvSpPr>
          <p:nvPr>
            <p:ph type="ctrTitle"/>
          </p:nvPr>
        </p:nvSpPr>
        <p:spPr>
          <a:xfrm>
            <a:off x="397923" y="1146607"/>
            <a:ext cx="3418247" cy="2387600"/>
          </a:xfrm>
        </p:spPr>
        <p:txBody>
          <a:bodyPr/>
          <a:lstStyle/>
          <a:p>
            <a:r>
              <a:rPr lang="en-IE" dirty="0">
                <a:solidFill>
                  <a:srgbClr val="70C87F"/>
                </a:solidFill>
                <a:latin typeface="Calibri"/>
                <a:ea typeface="Calibri"/>
                <a:cs typeface="Calibri"/>
                <a:sym typeface="Calibri"/>
              </a:rPr>
              <a:t>Thank you</a:t>
            </a:r>
            <a:r>
              <a:rPr lang="en-IE" dirty="0"/>
              <a:t/>
            </a:r>
            <a:br>
              <a:rPr lang="en-IE" dirty="0"/>
            </a:br>
            <a:endParaRPr lang="en-IE" dirty="0"/>
          </a:p>
        </p:txBody>
      </p:sp>
    </p:spTree>
    <p:extLst>
      <p:ext uri="{BB962C8B-B14F-4D97-AF65-F5344CB8AC3E}">
        <p14:creationId xmlns:p14="http://schemas.microsoft.com/office/powerpoint/2010/main" val="2931341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TotalTime>
  <Words>207</Words>
  <Application>Microsoft Office PowerPoint</Application>
  <PresentationFormat>Widescreen</PresentationFormat>
  <Paragraphs>38</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Multispecies Swards   Mechanisms for Diversity Effects</vt:lpstr>
      <vt:lpstr>Multispecies Swards   Mechanisms for Diversity Effects</vt:lpstr>
      <vt:lpstr>Overview</vt:lpstr>
      <vt:lpstr>The Diversity Effect</vt:lpstr>
      <vt:lpstr>The Diversity Effect</vt:lpstr>
      <vt:lpstr>The Diversity Effect</vt:lpstr>
      <vt:lpstr>Mechanisms</vt:lpstr>
      <vt:lpstr>Illustration of species in a multispecies sward</vt:lpstr>
      <vt:lpstr>Thank you </vt:lpstr>
    </vt:vector>
  </TitlesOfParts>
  <Company>Teagasc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Multispecies Swards –  Mechanisms for Diversity Effects</dc:title>
  <dc:creator>Shona Baker</dc:creator>
  <cp:lastModifiedBy>Shona Baker</cp:lastModifiedBy>
  <cp:revision>13</cp:revision>
  <dcterms:created xsi:type="dcterms:W3CDTF">2023-07-07T14:32:35Z</dcterms:created>
  <dcterms:modified xsi:type="dcterms:W3CDTF">2023-08-08T08:49:50Z</dcterms:modified>
</cp:coreProperties>
</file>