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media/image3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78" r:id="rId3"/>
    <p:sldId id="258" r:id="rId4"/>
    <p:sldId id="267" r:id="rId5"/>
    <p:sldId id="272" r:id="rId6"/>
    <p:sldId id="266" r:id="rId7"/>
    <p:sldId id="269" r:id="rId8"/>
    <p:sldId id="273" r:id="rId9"/>
    <p:sldId id="274" r:id="rId10"/>
    <p:sldId id="268" r:id="rId11"/>
    <p:sldId id="270" r:id="rId12"/>
    <p:sldId id="259" r:id="rId13"/>
    <p:sldId id="277" r:id="rId14"/>
    <p:sldId id="260" r:id="rId15"/>
    <p:sldId id="261" r:id="rId16"/>
    <p:sldId id="262" r:id="rId17"/>
    <p:sldId id="276" r:id="rId18"/>
    <p:sldId id="275"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9601" autoAdjust="0"/>
  </p:normalViewPr>
  <p:slideViewPr>
    <p:cSldViewPr snapToGrid="0">
      <p:cViewPr varScale="1">
        <p:scale>
          <a:sx n="58" d="100"/>
          <a:sy n="58" d="100"/>
        </p:scale>
        <p:origin x="7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48862642169729"/>
          <c:y val="2.4406996785519761E-2"/>
          <c:w val="0.8289558180227472"/>
          <c:h val="0.81141506044685086"/>
        </c:manualLayout>
      </c:layout>
      <c:barChart>
        <c:barDir val="col"/>
        <c:grouping val="clustered"/>
        <c:varyColors val="0"/>
        <c:ser>
          <c:idx val="0"/>
          <c:order val="0"/>
          <c:tx>
            <c:strRef>
              <c:f>Sheet2!$B$6</c:f>
              <c:strCache>
                <c:ptCount val="1"/>
                <c:pt idx="0">
                  <c:v>PRG</c:v>
                </c:pt>
              </c:strCache>
            </c:strRef>
          </c:tx>
          <c:spPr>
            <a:solidFill>
              <a:srgbClr val="FF0000"/>
            </a:solidFill>
            <a:ln>
              <a:solidFill>
                <a:schemeClr val="tx1"/>
              </a:solidFill>
            </a:ln>
            <a:effectLst/>
          </c:spPr>
          <c:invertIfNegative val="0"/>
          <c:cat>
            <c:strRef>
              <c:f>Sheet2!$A$7:$A$10</c:f>
              <c:strCache>
                <c:ptCount val="4"/>
                <c:pt idx="0">
                  <c:v>Crude protein</c:v>
                </c:pt>
                <c:pt idx="1">
                  <c:v>Ash concentration</c:v>
                </c:pt>
                <c:pt idx="2">
                  <c:v>Water-soluble carbohydrate</c:v>
                </c:pt>
                <c:pt idx="3">
                  <c:v>Dry-matter concentration</c:v>
                </c:pt>
              </c:strCache>
            </c:strRef>
          </c:cat>
          <c:val>
            <c:numRef>
              <c:f>Sheet2!$B$7:$B$10</c:f>
              <c:numCache>
                <c:formatCode>General</c:formatCode>
                <c:ptCount val="4"/>
                <c:pt idx="0">
                  <c:v>142</c:v>
                </c:pt>
                <c:pt idx="1">
                  <c:v>75</c:v>
                </c:pt>
                <c:pt idx="2">
                  <c:v>155</c:v>
                </c:pt>
                <c:pt idx="3">
                  <c:v>221</c:v>
                </c:pt>
              </c:numCache>
            </c:numRef>
          </c:val>
          <c:extLst>
            <c:ext xmlns:c16="http://schemas.microsoft.com/office/drawing/2014/chart" uri="{C3380CC4-5D6E-409C-BE32-E72D297353CC}">
              <c16:uniqueId val="{00000000-7B49-4A51-A822-E662CA60BAC4}"/>
            </c:ext>
          </c:extLst>
        </c:ser>
        <c:ser>
          <c:idx val="1"/>
          <c:order val="1"/>
          <c:tx>
            <c:strRef>
              <c:f>Sheet2!$C$6</c:f>
              <c:strCache>
                <c:ptCount val="1"/>
                <c:pt idx="0">
                  <c:v>PRGWC</c:v>
                </c:pt>
              </c:strCache>
            </c:strRef>
          </c:tx>
          <c:spPr>
            <a:solidFill>
              <a:srgbClr val="FFC000"/>
            </a:solidFill>
            <a:ln>
              <a:solidFill>
                <a:schemeClr val="tx1"/>
              </a:solidFill>
            </a:ln>
            <a:effectLst/>
          </c:spPr>
          <c:invertIfNegative val="0"/>
          <c:cat>
            <c:strRef>
              <c:f>Sheet2!$A$7:$A$10</c:f>
              <c:strCache>
                <c:ptCount val="4"/>
                <c:pt idx="0">
                  <c:v>Crude protein</c:v>
                </c:pt>
                <c:pt idx="1">
                  <c:v>Ash concentration</c:v>
                </c:pt>
                <c:pt idx="2">
                  <c:v>Water-soluble carbohydrate</c:v>
                </c:pt>
                <c:pt idx="3">
                  <c:v>Dry-matter concentration</c:v>
                </c:pt>
              </c:strCache>
            </c:strRef>
          </c:cat>
          <c:val>
            <c:numRef>
              <c:f>Sheet2!$C$7:$C$10</c:f>
              <c:numCache>
                <c:formatCode>General</c:formatCode>
                <c:ptCount val="4"/>
                <c:pt idx="0">
                  <c:v>170</c:v>
                </c:pt>
                <c:pt idx="1">
                  <c:v>81</c:v>
                </c:pt>
                <c:pt idx="2">
                  <c:v>129</c:v>
                </c:pt>
                <c:pt idx="3">
                  <c:v>191</c:v>
                </c:pt>
              </c:numCache>
            </c:numRef>
          </c:val>
          <c:extLst>
            <c:ext xmlns:c16="http://schemas.microsoft.com/office/drawing/2014/chart" uri="{C3380CC4-5D6E-409C-BE32-E72D297353CC}">
              <c16:uniqueId val="{00000001-7B49-4A51-A822-E662CA60BAC4}"/>
            </c:ext>
          </c:extLst>
        </c:ser>
        <c:ser>
          <c:idx val="2"/>
          <c:order val="2"/>
          <c:tx>
            <c:strRef>
              <c:f>Sheet2!$D$6</c:f>
              <c:strCache>
                <c:ptCount val="1"/>
                <c:pt idx="0">
                  <c:v>MSS</c:v>
                </c:pt>
              </c:strCache>
            </c:strRef>
          </c:tx>
          <c:spPr>
            <a:solidFill>
              <a:srgbClr val="00B050"/>
            </a:solidFill>
            <a:ln>
              <a:solidFill>
                <a:schemeClr val="tx1"/>
              </a:solidFill>
            </a:ln>
            <a:effectLst/>
          </c:spPr>
          <c:invertIfNegative val="0"/>
          <c:cat>
            <c:strRef>
              <c:f>Sheet2!$A$7:$A$10</c:f>
              <c:strCache>
                <c:ptCount val="4"/>
                <c:pt idx="0">
                  <c:v>Crude protein</c:v>
                </c:pt>
                <c:pt idx="1">
                  <c:v>Ash concentration</c:v>
                </c:pt>
                <c:pt idx="2">
                  <c:v>Water-soluble carbohydrate</c:v>
                </c:pt>
                <c:pt idx="3">
                  <c:v>Dry-matter concentration</c:v>
                </c:pt>
              </c:strCache>
            </c:strRef>
          </c:cat>
          <c:val>
            <c:numRef>
              <c:f>Sheet2!$D$7:$D$10</c:f>
              <c:numCache>
                <c:formatCode>General</c:formatCode>
                <c:ptCount val="4"/>
                <c:pt idx="0">
                  <c:v>179</c:v>
                </c:pt>
                <c:pt idx="1">
                  <c:v>84</c:v>
                </c:pt>
                <c:pt idx="2">
                  <c:v>115</c:v>
                </c:pt>
                <c:pt idx="3">
                  <c:v>171</c:v>
                </c:pt>
              </c:numCache>
            </c:numRef>
          </c:val>
          <c:extLst>
            <c:ext xmlns:c16="http://schemas.microsoft.com/office/drawing/2014/chart" uri="{C3380CC4-5D6E-409C-BE32-E72D297353CC}">
              <c16:uniqueId val="{00000002-7B49-4A51-A822-E662CA60BAC4}"/>
            </c:ext>
          </c:extLst>
        </c:ser>
        <c:dLbls>
          <c:showLegendKey val="0"/>
          <c:showVal val="0"/>
          <c:showCatName val="0"/>
          <c:showSerName val="0"/>
          <c:showPercent val="0"/>
          <c:showBubbleSize val="0"/>
        </c:dLbls>
        <c:gapWidth val="219"/>
        <c:overlap val="-27"/>
        <c:axId val="1484002496"/>
        <c:axId val="1483999584"/>
      </c:barChart>
      <c:catAx>
        <c:axId val="1484002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83999584"/>
        <c:crosses val="autoZero"/>
        <c:auto val="1"/>
        <c:lblAlgn val="ctr"/>
        <c:lblOffset val="100"/>
        <c:noMultiLvlLbl val="0"/>
      </c:catAx>
      <c:valAx>
        <c:axId val="148399958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840024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080872703412"/>
          <c:y val="2.4406996785519761E-2"/>
          <c:w val="0.83964607939632541"/>
          <c:h val="0.81370864404485088"/>
        </c:manualLayout>
      </c:layout>
      <c:barChart>
        <c:barDir val="col"/>
        <c:grouping val="clustered"/>
        <c:varyColors val="0"/>
        <c:ser>
          <c:idx val="0"/>
          <c:order val="0"/>
          <c:tx>
            <c:strRef>
              <c:f>Sheet2!$B$1</c:f>
              <c:strCache>
                <c:ptCount val="1"/>
                <c:pt idx="0">
                  <c:v>PRG</c:v>
                </c:pt>
              </c:strCache>
            </c:strRef>
          </c:tx>
          <c:spPr>
            <a:solidFill>
              <a:srgbClr val="FF0000"/>
            </a:solidFill>
            <a:ln>
              <a:solidFill>
                <a:schemeClr val="tx1"/>
              </a:solidFill>
            </a:ln>
            <a:effectLst/>
          </c:spPr>
          <c:invertIfNegative val="0"/>
          <c:cat>
            <c:strRef>
              <c:f>Sheet2!$A$2:$A$4</c:f>
              <c:strCache>
                <c:ptCount val="3"/>
                <c:pt idx="0">
                  <c:v>Neutral detergent fibre</c:v>
                </c:pt>
                <c:pt idx="1">
                  <c:v>Acid detergent fibre</c:v>
                </c:pt>
                <c:pt idx="2">
                  <c:v>Acid detergent lignin</c:v>
                </c:pt>
              </c:strCache>
            </c:strRef>
          </c:cat>
          <c:val>
            <c:numRef>
              <c:f>Sheet2!$B$2:$B$4</c:f>
              <c:numCache>
                <c:formatCode>General</c:formatCode>
                <c:ptCount val="3"/>
                <c:pt idx="0">
                  <c:v>472</c:v>
                </c:pt>
                <c:pt idx="1">
                  <c:v>230</c:v>
                </c:pt>
                <c:pt idx="2">
                  <c:v>21</c:v>
                </c:pt>
              </c:numCache>
            </c:numRef>
          </c:val>
          <c:extLst>
            <c:ext xmlns:c16="http://schemas.microsoft.com/office/drawing/2014/chart" uri="{C3380CC4-5D6E-409C-BE32-E72D297353CC}">
              <c16:uniqueId val="{00000000-89E2-4714-B833-E83839B53B33}"/>
            </c:ext>
          </c:extLst>
        </c:ser>
        <c:ser>
          <c:idx val="1"/>
          <c:order val="1"/>
          <c:tx>
            <c:strRef>
              <c:f>Sheet2!$C$1</c:f>
              <c:strCache>
                <c:ptCount val="1"/>
                <c:pt idx="0">
                  <c:v>PRGWC</c:v>
                </c:pt>
              </c:strCache>
            </c:strRef>
          </c:tx>
          <c:spPr>
            <a:solidFill>
              <a:srgbClr val="FFC000"/>
            </a:solidFill>
            <a:ln>
              <a:solidFill>
                <a:schemeClr val="tx1"/>
              </a:solidFill>
            </a:ln>
            <a:effectLst/>
          </c:spPr>
          <c:invertIfNegative val="0"/>
          <c:cat>
            <c:strRef>
              <c:f>Sheet2!$A$2:$A$4</c:f>
              <c:strCache>
                <c:ptCount val="3"/>
                <c:pt idx="0">
                  <c:v>Neutral detergent fibre</c:v>
                </c:pt>
                <c:pt idx="1">
                  <c:v>Acid detergent fibre</c:v>
                </c:pt>
                <c:pt idx="2">
                  <c:v>Acid detergent lignin</c:v>
                </c:pt>
              </c:strCache>
            </c:strRef>
          </c:cat>
          <c:val>
            <c:numRef>
              <c:f>Sheet2!$C$2:$C$4</c:f>
              <c:numCache>
                <c:formatCode>General</c:formatCode>
                <c:ptCount val="3"/>
                <c:pt idx="0">
                  <c:v>441</c:v>
                </c:pt>
                <c:pt idx="1">
                  <c:v>222</c:v>
                </c:pt>
                <c:pt idx="2">
                  <c:v>21</c:v>
                </c:pt>
              </c:numCache>
            </c:numRef>
          </c:val>
          <c:extLst>
            <c:ext xmlns:c16="http://schemas.microsoft.com/office/drawing/2014/chart" uri="{C3380CC4-5D6E-409C-BE32-E72D297353CC}">
              <c16:uniqueId val="{00000001-89E2-4714-B833-E83839B53B33}"/>
            </c:ext>
          </c:extLst>
        </c:ser>
        <c:ser>
          <c:idx val="2"/>
          <c:order val="2"/>
          <c:tx>
            <c:strRef>
              <c:f>Sheet2!$D$1</c:f>
              <c:strCache>
                <c:ptCount val="1"/>
                <c:pt idx="0">
                  <c:v>MSS</c:v>
                </c:pt>
              </c:strCache>
            </c:strRef>
          </c:tx>
          <c:spPr>
            <a:solidFill>
              <a:srgbClr val="00B050"/>
            </a:solidFill>
            <a:ln>
              <a:solidFill>
                <a:schemeClr val="tx1"/>
              </a:solidFill>
            </a:ln>
            <a:effectLst/>
          </c:spPr>
          <c:invertIfNegative val="0"/>
          <c:cat>
            <c:strRef>
              <c:f>Sheet2!$A$2:$A$4</c:f>
              <c:strCache>
                <c:ptCount val="3"/>
                <c:pt idx="0">
                  <c:v>Neutral detergent fibre</c:v>
                </c:pt>
                <c:pt idx="1">
                  <c:v>Acid detergent fibre</c:v>
                </c:pt>
                <c:pt idx="2">
                  <c:v>Acid detergent lignin</c:v>
                </c:pt>
              </c:strCache>
            </c:strRef>
          </c:cat>
          <c:val>
            <c:numRef>
              <c:f>Sheet2!$D$2:$D$4</c:f>
              <c:numCache>
                <c:formatCode>General</c:formatCode>
                <c:ptCount val="3"/>
                <c:pt idx="0">
                  <c:v>431</c:v>
                </c:pt>
                <c:pt idx="1">
                  <c:v>231</c:v>
                </c:pt>
                <c:pt idx="2">
                  <c:v>24</c:v>
                </c:pt>
              </c:numCache>
            </c:numRef>
          </c:val>
          <c:extLst>
            <c:ext xmlns:c16="http://schemas.microsoft.com/office/drawing/2014/chart" uri="{C3380CC4-5D6E-409C-BE32-E72D297353CC}">
              <c16:uniqueId val="{00000002-89E2-4714-B833-E83839B53B33}"/>
            </c:ext>
          </c:extLst>
        </c:ser>
        <c:dLbls>
          <c:showLegendKey val="0"/>
          <c:showVal val="0"/>
          <c:showCatName val="0"/>
          <c:showSerName val="0"/>
          <c:showPercent val="0"/>
          <c:showBubbleSize val="0"/>
        </c:dLbls>
        <c:gapWidth val="219"/>
        <c:overlap val="-27"/>
        <c:axId val="1341044080"/>
        <c:axId val="1267184064"/>
      </c:barChart>
      <c:catAx>
        <c:axId val="1341044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67184064"/>
        <c:crosses val="autoZero"/>
        <c:auto val="1"/>
        <c:lblAlgn val="ctr"/>
        <c:lblOffset val="100"/>
        <c:noMultiLvlLbl val="0"/>
      </c:catAx>
      <c:valAx>
        <c:axId val="126718406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1044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64876-52EF-429D-81BF-67EE1E1258D5}" type="datetimeFigureOut">
              <a:rPr lang="en-IE" smtClean="0"/>
              <a:t>03/08/2023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09F71-D056-4874-A2F1-74CE6AEBB35A}" type="slidenum">
              <a:rPr lang="en-IE" smtClean="0"/>
              <a:t>‹#›</a:t>
            </a:fld>
            <a:endParaRPr lang="en-IE"/>
          </a:p>
        </p:txBody>
      </p:sp>
    </p:spTree>
    <p:extLst>
      <p:ext uri="{BB962C8B-B14F-4D97-AF65-F5344CB8AC3E}">
        <p14:creationId xmlns:p14="http://schemas.microsoft.com/office/powerpoint/2010/main" val="158141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1</a:t>
            </a:fld>
            <a:endParaRPr lang="en-IE"/>
          </a:p>
        </p:txBody>
      </p:sp>
    </p:spTree>
    <p:extLst>
      <p:ext uri="{BB962C8B-B14F-4D97-AF65-F5344CB8AC3E}">
        <p14:creationId xmlns:p14="http://schemas.microsoft.com/office/powerpoint/2010/main" val="193094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part of his</a:t>
            </a:r>
            <a:r>
              <a:rPr lang="en-IE" baseline="0" dirty="0" smtClean="0"/>
              <a:t> doctoral research, </a:t>
            </a:r>
            <a:r>
              <a:rPr lang="en-IE" dirty="0" smtClean="0"/>
              <a:t>Ciaran Hearn and colleagues at </a:t>
            </a:r>
            <a:r>
              <a:rPr lang="en-IE" dirty="0" err="1" smtClean="0"/>
              <a:t>Moorepark</a:t>
            </a:r>
            <a:r>
              <a:rPr lang="en-IE" dirty="0" smtClean="0"/>
              <a:t>,</a:t>
            </a:r>
            <a:r>
              <a:rPr lang="en-IE" baseline="0" dirty="0" smtClean="0"/>
              <a:t> Fermoy, Ireland, conducted a</a:t>
            </a:r>
            <a:r>
              <a:rPr lang="en-IE" dirty="0" smtClean="0"/>
              <a:t> grazed plot experiment to investigate the dry matter (DM) yield of multispecies swards containing three plant functional groups: grass, legume and herb, under three levels of nitrogen (N) fertilizer application (N100, N150 and N200) compared to zero N (N0).</a:t>
            </a:r>
          </a:p>
          <a:p>
            <a:r>
              <a:rPr lang="en-IE" dirty="0" smtClean="0"/>
              <a:t>Ten sward types were established which included a perennial ryegrass (PRG, </a:t>
            </a:r>
            <a:r>
              <a:rPr lang="en-IE" dirty="0" err="1" smtClean="0"/>
              <a:t>Lolium</a:t>
            </a:r>
            <a:r>
              <a:rPr lang="en-IE" dirty="0" smtClean="0"/>
              <a:t> </a:t>
            </a:r>
            <a:r>
              <a:rPr lang="en-IE" dirty="0" err="1" smtClean="0"/>
              <a:t>perenne</a:t>
            </a:r>
            <a:r>
              <a:rPr lang="en-IE" dirty="0" smtClean="0"/>
              <a:t> L.) monoculture and sward mixtures of the following species: PRG, white clover (WC, </a:t>
            </a:r>
            <a:r>
              <a:rPr lang="en-IE" dirty="0" err="1" smtClean="0"/>
              <a:t>Trifolium</a:t>
            </a:r>
            <a:r>
              <a:rPr lang="en-IE" dirty="0" smtClean="0"/>
              <a:t> repens L.), red clover (T</a:t>
            </a:r>
            <a:r>
              <a:rPr lang="en-IE" smtClean="0"/>
              <a:t>. </a:t>
            </a:r>
            <a:r>
              <a:rPr lang="en-IE" dirty="0" err="1" smtClean="0"/>
              <a:t>p</a:t>
            </a:r>
            <a:r>
              <a:rPr lang="en-IE" smtClean="0"/>
              <a:t>ratense </a:t>
            </a:r>
            <a:r>
              <a:rPr lang="en-IE" dirty="0" smtClean="0"/>
              <a:t>L.), chicory (</a:t>
            </a:r>
            <a:r>
              <a:rPr lang="en-IE" dirty="0" err="1" smtClean="0"/>
              <a:t>Chicorium</a:t>
            </a:r>
            <a:r>
              <a:rPr lang="en-IE" dirty="0" smtClean="0"/>
              <a:t> </a:t>
            </a:r>
            <a:r>
              <a:rPr lang="en-IE" dirty="0" err="1" smtClean="0"/>
              <a:t>intybus</a:t>
            </a:r>
            <a:r>
              <a:rPr lang="en-IE" dirty="0" smtClean="0"/>
              <a:t> L.) and ribwort plantain (PL, </a:t>
            </a:r>
            <a:r>
              <a:rPr lang="en-IE" dirty="0" err="1" smtClean="0"/>
              <a:t>Plantago</a:t>
            </a:r>
            <a:r>
              <a:rPr lang="en-IE" dirty="0" smtClean="0"/>
              <a:t> lanceolate L.), with monoculture PRG N200 as the control.</a:t>
            </a:r>
          </a:p>
          <a:p>
            <a:r>
              <a:rPr lang="en-IE" dirty="0" smtClean="0"/>
              <a:t>Plots were grazed by lactating dairy cows. The sward mixture of PRG, WC and PL produced the highest level of DM; 2,916±198 kg DM ha-1 more than the PRG monoculture sward on average across all levels of N fertilizer. These results indicate MS swards containing both legumes and herbs can contribute increased DM production, particularly where PL and WC are included.</a:t>
            </a:r>
          </a:p>
          <a:p>
            <a:r>
              <a:rPr lang="en-IE" dirty="0" smtClean="0"/>
              <a:t>(This text from the abstract of Hearn et al. (2022)).</a:t>
            </a:r>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11</a:t>
            </a:fld>
            <a:endParaRPr lang="en-IE"/>
          </a:p>
        </p:txBody>
      </p:sp>
    </p:spTree>
    <p:extLst>
      <p:ext uri="{BB962C8B-B14F-4D97-AF65-F5344CB8AC3E}">
        <p14:creationId xmlns:p14="http://schemas.microsoft.com/office/powerpoint/2010/main" val="329887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668931-41BD-4127-99A8-75A71CF81430}" type="slidenum">
              <a:rPr lang="en-IE" smtClean="0"/>
              <a:t>12</a:t>
            </a:fld>
            <a:endParaRPr lang="en-IE"/>
          </a:p>
        </p:txBody>
      </p:sp>
    </p:spTree>
    <p:extLst>
      <p:ext uri="{BB962C8B-B14F-4D97-AF65-F5344CB8AC3E}">
        <p14:creationId xmlns:p14="http://schemas.microsoft.com/office/powerpoint/2010/main" val="219580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668931-41BD-4127-99A8-75A71CF81430}" type="slidenum">
              <a:rPr lang="en-IE" smtClean="0"/>
              <a:t>13</a:t>
            </a:fld>
            <a:endParaRPr lang="en-IE"/>
          </a:p>
        </p:txBody>
      </p:sp>
    </p:spTree>
    <p:extLst>
      <p:ext uri="{BB962C8B-B14F-4D97-AF65-F5344CB8AC3E}">
        <p14:creationId xmlns:p14="http://schemas.microsoft.com/office/powerpoint/2010/main" val="131838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60CDAEC-C2AA-4A68-BDB4-F180DCD80D76}" type="slidenum">
              <a:rPr lang="en-IE" smtClean="0"/>
              <a:t>14</a:t>
            </a:fld>
            <a:endParaRPr lang="en-IE"/>
          </a:p>
        </p:txBody>
      </p:sp>
    </p:spTree>
    <p:extLst>
      <p:ext uri="{BB962C8B-B14F-4D97-AF65-F5344CB8AC3E}">
        <p14:creationId xmlns:p14="http://schemas.microsoft.com/office/powerpoint/2010/main" val="284444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cs typeface="Calibri"/>
              </a:rPr>
              <a:t>This</a:t>
            </a:r>
            <a:r>
              <a:rPr lang="en-IE" sz="1200" baseline="0" dirty="0" smtClean="0">
                <a:cs typeface="Calibri"/>
              </a:rPr>
              <a:t> graph plots the two-year average yield produced by the three swards in this case study: PRG, PRGWC and MSS.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cs typeface="Calibri"/>
              </a:rPr>
              <a:t>Under beef grazing these multispecies swards</a:t>
            </a:r>
            <a:r>
              <a:rPr lang="en-IE" sz="1200" baseline="0" dirty="0" smtClean="0">
                <a:cs typeface="Calibri"/>
              </a:rPr>
              <a:t> which </a:t>
            </a:r>
            <a:r>
              <a:rPr lang="en-IE" sz="1200" dirty="0" smtClean="0">
                <a:cs typeface="Calibri"/>
              </a:rPr>
              <a:t>received 55% less nitrogen fertiliser input had 27% higher forage yields compared to perennial ryegrass swards and in addition to this they had higher yields than</a:t>
            </a:r>
            <a:r>
              <a:rPr lang="en-IE" sz="1200" baseline="0" dirty="0" smtClean="0">
                <a:cs typeface="Calibri"/>
              </a:rPr>
              <a:t> the grass clover sward which received the same level of N fertiliser application.</a:t>
            </a:r>
            <a:endParaRPr lang="en-IE" sz="1200" dirty="0" smtClean="0">
              <a:cs typeface="Calibri"/>
            </a:endParaRPr>
          </a:p>
          <a:p>
            <a:endParaRPr lang="en-IE" dirty="0" smtClean="0"/>
          </a:p>
        </p:txBody>
      </p:sp>
      <p:sp>
        <p:nvSpPr>
          <p:cNvPr id="4" name="Slide Number Placeholder 3"/>
          <p:cNvSpPr>
            <a:spLocks noGrp="1"/>
          </p:cNvSpPr>
          <p:nvPr>
            <p:ph type="sldNum" sz="quarter" idx="10"/>
          </p:nvPr>
        </p:nvSpPr>
        <p:spPr/>
        <p:txBody>
          <a:bodyPr/>
          <a:lstStyle/>
          <a:p>
            <a:fld id="{E3668931-41BD-4127-99A8-75A71CF81430}" type="slidenum">
              <a:rPr lang="en-IE" smtClean="0"/>
              <a:t>15</a:t>
            </a:fld>
            <a:endParaRPr lang="en-IE"/>
          </a:p>
        </p:txBody>
      </p:sp>
    </p:spTree>
    <p:extLst>
      <p:ext uri="{BB962C8B-B14F-4D97-AF65-F5344CB8AC3E}">
        <p14:creationId xmlns:p14="http://schemas.microsoft.com/office/powerpoint/2010/main" val="275739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was no difference between sward</a:t>
            </a:r>
            <a:r>
              <a:rPr lang="en-IE" baseline="0" dirty="0" smtClean="0"/>
              <a:t> types. That is the perennial ryegrass farmlet had a similar organic matter digestibility as the PRGWC  and MSS farmlets (83-84%)</a:t>
            </a:r>
          </a:p>
          <a:p>
            <a:r>
              <a:rPr lang="en-IE" baseline="0" dirty="0" smtClean="0"/>
              <a:t>MSS and PRGWC had lower NDF, and similar ADF to PRG</a:t>
            </a:r>
          </a:p>
          <a:p>
            <a:r>
              <a:rPr lang="en-IE" baseline="0" dirty="0" smtClean="0"/>
              <a:t>The ADL of MSS was significantly higher than PRG and PRGWC (but you can see from the graph that this difference was numerically low).</a:t>
            </a:r>
          </a:p>
          <a:p>
            <a:r>
              <a:rPr lang="en-IE" baseline="0" dirty="0" smtClean="0"/>
              <a:t>Both legume containing swards had a higher level of CP than PRG.</a:t>
            </a:r>
          </a:p>
          <a:p>
            <a:r>
              <a:rPr lang="en-IE" baseline="0" dirty="0" smtClean="0"/>
              <a:t>The ASH concentration of MSS was greater than PRG, indicating a higher mineral content.</a:t>
            </a:r>
          </a:p>
          <a:p>
            <a:r>
              <a:rPr lang="en-IE" baseline="0" dirty="0" smtClean="0"/>
              <a:t>WSC was highest in PRG and lowest in MSS with the same true for the DM content of the swards. (note on silage* making, extra days wilt required)</a:t>
            </a:r>
          </a:p>
        </p:txBody>
      </p:sp>
      <p:sp>
        <p:nvSpPr>
          <p:cNvPr id="4" name="Slide Number Placeholder 3"/>
          <p:cNvSpPr>
            <a:spLocks noGrp="1"/>
          </p:cNvSpPr>
          <p:nvPr>
            <p:ph type="sldNum" sz="quarter" idx="10"/>
          </p:nvPr>
        </p:nvSpPr>
        <p:spPr/>
        <p:txBody>
          <a:bodyPr/>
          <a:lstStyle/>
          <a:p>
            <a:fld id="{460CDAEC-C2AA-4A68-BDB4-F180DCD80D76}" type="slidenum">
              <a:rPr lang="en-IE" smtClean="0"/>
              <a:t>16</a:t>
            </a:fld>
            <a:endParaRPr lang="en-IE"/>
          </a:p>
        </p:txBody>
      </p:sp>
    </p:spTree>
    <p:extLst>
      <p:ext uri="{BB962C8B-B14F-4D97-AF65-F5344CB8AC3E}">
        <p14:creationId xmlns:p14="http://schemas.microsoft.com/office/powerpoint/2010/main" val="115380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15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2</a:t>
            </a:fld>
            <a:endParaRPr lang="en-IE"/>
          </a:p>
        </p:txBody>
      </p:sp>
    </p:spTree>
    <p:extLst>
      <p:ext uri="{BB962C8B-B14F-4D97-AF65-F5344CB8AC3E}">
        <p14:creationId xmlns:p14="http://schemas.microsoft.com/office/powerpoint/2010/main" val="239437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70C87F"/>
              </a:buClr>
            </a:pPr>
            <a:r>
              <a:rPr lang="en-IE" dirty="0" smtClean="0"/>
              <a:t>Agricultural grassland improvement in temperate regions has generally focused on the simplification and homogenisation of swards, resulting in increased reliance on </a:t>
            </a:r>
            <a:r>
              <a:rPr lang="en-IE" i="1" dirty="0" smtClean="0"/>
              <a:t>Lolium perenne</a:t>
            </a:r>
            <a:r>
              <a:rPr lang="en-IE" dirty="0" smtClean="0"/>
              <a:t> L. (perennial ryegrass) monocultures  </a:t>
            </a:r>
          </a:p>
          <a:p>
            <a:pPr marL="0" marR="0" lvl="0" indent="0" algn="l" defTabSz="914400" rtl="0" eaLnBrk="1" fontAlgn="auto" latinLnBrk="0" hangingPunct="1">
              <a:lnSpc>
                <a:spcPct val="100000"/>
              </a:lnSpc>
              <a:spcBef>
                <a:spcPts val="0"/>
              </a:spcBef>
              <a:spcAft>
                <a:spcPts val="0"/>
              </a:spcAft>
              <a:buClr>
                <a:srgbClr val="70C87F"/>
              </a:buClr>
              <a:buSzTx/>
              <a:buFontTx/>
              <a:buNone/>
              <a:tabLst/>
              <a:defRPr/>
            </a:pPr>
            <a:r>
              <a:rPr lang="en-IE" i="1" dirty="0" smtClean="0"/>
              <a:t>L. perenne</a:t>
            </a:r>
            <a:r>
              <a:rPr lang="en-IE" dirty="0" smtClean="0"/>
              <a:t> is among the most economically important grass species sown in temperate regions and accounts for 95% of national forage seed sales in Ireland</a:t>
            </a:r>
            <a:r>
              <a:rPr lang="en-IE" baseline="0" dirty="0" smtClean="0"/>
              <a:t> </a:t>
            </a:r>
            <a:r>
              <a:rPr lang="en-US" dirty="0" smtClean="0"/>
              <a:t>with the remainder made up of white clover and Italian ryegrass. We all know the reasons for this i.e. excellent response to defoliation, high </a:t>
            </a:r>
            <a:r>
              <a:rPr lang="en-US" dirty="0" err="1" smtClean="0"/>
              <a:t>dm</a:t>
            </a:r>
            <a:r>
              <a:rPr lang="en-US" dirty="0" smtClean="0"/>
              <a:t> yields, reliable germination etc. </a:t>
            </a:r>
            <a:endParaRPr lang="en-IE" dirty="0" smtClean="0"/>
          </a:p>
          <a:p>
            <a:pPr>
              <a:buClr>
                <a:srgbClr val="70C87F"/>
              </a:buClr>
            </a:pPr>
            <a:r>
              <a:rPr lang="en-IE" dirty="0" smtClean="0"/>
              <a:t>.</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3</a:t>
            </a:fld>
            <a:endParaRPr lang="en-IE"/>
          </a:p>
        </p:txBody>
      </p:sp>
    </p:spTree>
    <p:extLst>
      <p:ext uri="{BB962C8B-B14F-4D97-AF65-F5344CB8AC3E}">
        <p14:creationId xmlns:p14="http://schemas.microsoft.com/office/powerpoint/2010/main" val="12533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E8ADF-9BFC-47CB-B1C2-20E08F1685A4}" type="slidenum">
              <a:rPr lang="en-US"/>
              <a:pPr/>
              <a:t>4</a:t>
            </a:fld>
            <a:endParaRPr lang="en-US"/>
          </a:p>
        </p:txBody>
      </p:sp>
      <p:sp>
        <p:nvSpPr>
          <p:cNvPr id="102402" name="Rectangle 2"/>
          <p:cNvSpPr>
            <a:spLocks noGrp="1" noRot="1" noChangeAspect="1" noChangeArrowheads="1" noTextEdit="1"/>
          </p:cNvSpPr>
          <p:nvPr>
            <p:ph type="sldImg"/>
          </p:nvPr>
        </p:nvSpPr>
        <p:spPr>
          <a:xfrm>
            <a:off x="90488" y="744538"/>
            <a:ext cx="6616700" cy="3722687"/>
          </a:xfrm>
          <a:ln/>
        </p:spPr>
      </p:sp>
      <p:sp>
        <p:nvSpPr>
          <p:cNvPr id="102403" name="Rectangle 3"/>
          <p:cNvSpPr>
            <a:spLocks noGrp="1" noChangeArrowheads="1"/>
          </p:cNvSpPr>
          <p:nvPr>
            <p:ph type="body" idx="1"/>
          </p:nvPr>
        </p:nvSpPr>
        <p:spPr>
          <a:xfrm>
            <a:off x="679451" y="4714876"/>
            <a:ext cx="5438775" cy="4467225"/>
          </a:xfrm>
        </p:spPr>
        <p:txBody>
          <a:bodyPr/>
          <a:lstStyle/>
          <a:p>
            <a:r>
              <a:rPr lang="en-GB" dirty="0" smtClean="0"/>
              <a:t>COST Action 852 resulted in a common experiment ‘</a:t>
            </a:r>
            <a:r>
              <a:rPr lang="en-GB" dirty="0" err="1" smtClean="0"/>
              <a:t>Agrodiversity</a:t>
            </a:r>
            <a:r>
              <a:rPr lang="en-GB" dirty="0" smtClean="0"/>
              <a:t> Experiment’ being implemented across 30 sites in Europe, and a Canadian site. The performance of grassland monocultures was compared with systematically varying proportions of four species. </a:t>
            </a:r>
          </a:p>
          <a:p>
            <a:r>
              <a:rPr lang="en-GB" dirty="0" smtClean="0"/>
              <a:t>100%  =monoculture </a:t>
            </a:r>
          </a:p>
          <a:p>
            <a:r>
              <a:rPr lang="en-GB" dirty="0" smtClean="0"/>
              <a:t>70:10:10:10 (and 10:70:10:10 etc.)</a:t>
            </a:r>
          </a:p>
          <a:p>
            <a:r>
              <a:rPr lang="en-GB" dirty="0" smtClean="0"/>
              <a:t>40:40:10:10 (and 40:10:40:10 etc.)</a:t>
            </a:r>
          </a:p>
          <a:p>
            <a:r>
              <a:rPr lang="en-GB" dirty="0" smtClean="0"/>
              <a:t>25:25:25:25 (</a:t>
            </a:r>
            <a:r>
              <a:rPr lang="en-GB" dirty="0" err="1" smtClean="0"/>
              <a:t>equi</a:t>
            </a:r>
            <a:r>
              <a:rPr lang="en-GB" dirty="0" smtClean="0"/>
              <a:t>-proportional mixture)</a:t>
            </a:r>
          </a:p>
          <a:p>
            <a:r>
              <a:rPr lang="en-GB" dirty="0" smtClean="0"/>
              <a:t>This provided a rare insight into the effect of varying evenness of the four species. </a:t>
            </a:r>
          </a:p>
          <a:p>
            <a:r>
              <a:rPr lang="en-GB" dirty="0" smtClean="0"/>
              <a:t>Same experimental protocol across 31 sites, 17 countries, 30 plots at each site = 930 plots in total. </a:t>
            </a:r>
          </a:p>
        </p:txBody>
      </p:sp>
    </p:spTree>
    <p:extLst>
      <p:ext uri="{BB962C8B-B14F-4D97-AF65-F5344CB8AC3E}">
        <p14:creationId xmlns:p14="http://schemas.microsoft.com/office/powerpoint/2010/main" val="339157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Sites were establishing by sowing. </a:t>
            </a:r>
          </a:p>
          <a:p>
            <a:r>
              <a:rPr lang="en-IE" dirty="0" smtClean="0"/>
              <a:t>Within each site, the same amount of fertiliser was applied to each plot. </a:t>
            </a:r>
          </a:p>
          <a:p>
            <a:r>
              <a:rPr lang="en-IE" dirty="0" smtClean="0"/>
              <a:t>Across sites, however, different sites chose different fertiliser levels that varied from 0 (organic sites) to 150 kg N per ha per year. </a:t>
            </a:r>
          </a:p>
          <a:p>
            <a:r>
              <a:rPr lang="en-IE" dirty="0" smtClean="0"/>
              <a:t>Harvested by mowing. </a:t>
            </a: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5</a:t>
            </a:fld>
            <a:endParaRPr lang="en-US"/>
          </a:p>
        </p:txBody>
      </p:sp>
    </p:spTree>
    <p:extLst>
      <p:ext uri="{BB962C8B-B14F-4D97-AF65-F5344CB8AC3E}">
        <p14:creationId xmlns:p14="http://schemas.microsoft.com/office/powerpoint/2010/main" val="12587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457189" fontAlgn="base">
              <a:spcBef>
                <a:spcPct val="0"/>
              </a:spcBef>
              <a:spcAft>
                <a:spcPct val="0"/>
              </a:spcAft>
            </a:pPr>
            <a:r>
              <a:rPr lang="en-GB" sz="1200" b="1" u="sng" dirty="0" smtClean="0">
                <a:solidFill>
                  <a:schemeClr val="accent6">
                    <a:lumMod val="75000"/>
                  </a:schemeClr>
                </a:solidFill>
              </a:rPr>
              <a:t>‘</a:t>
            </a:r>
            <a:r>
              <a:rPr lang="en-GB" sz="1200" b="1" u="sng" dirty="0" err="1" smtClean="0">
                <a:solidFill>
                  <a:schemeClr val="accent6">
                    <a:lumMod val="75000"/>
                  </a:schemeClr>
                </a:solidFill>
              </a:rPr>
              <a:t>AgroDiversity</a:t>
            </a:r>
            <a:r>
              <a:rPr lang="en-GB" sz="1200" b="1" u="sng" dirty="0" smtClean="0">
                <a:solidFill>
                  <a:schemeClr val="accent6">
                    <a:lumMod val="75000"/>
                  </a:schemeClr>
                </a:solidFill>
              </a:rPr>
              <a:t>’ expt.</a:t>
            </a:r>
          </a:p>
          <a:p>
            <a:pPr algn="ctr" defTabSz="457189" fontAlgn="base">
              <a:spcBef>
                <a:spcPct val="0"/>
              </a:spcBef>
              <a:spcAft>
                <a:spcPct val="0"/>
              </a:spcAft>
            </a:pPr>
            <a:r>
              <a:rPr lang="en-GB" b="1" dirty="0" smtClean="0">
                <a:solidFill>
                  <a:prstClr val="black"/>
                </a:solidFill>
                <a:latin typeface="Arial" charset="0"/>
                <a:ea typeface="ヒラギノ角ゴ Pro W3" charset="0"/>
                <a:cs typeface="Arial" charset="0"/>
              </a:rPr>
              <a:t>This</a:t>
            </a:r>
            <a:r>
              <a:rPr lang="en-GB" b="1" baseline="0" dirty="0" smtClean="0">
                <a:solidFill>
                  <a:prstClr val="black"/>
                </a:solidFill>
                <a:latin typeface="Arial" charset="0"/>
                <a:ea typeface="ヒラギノ角ゴ Pro W3" charset="0"/>
                <a:cs typeface="Arial" charset="0"/>
              </a:rPr>
              <a:t> slide shows a graph of t</a:t>
            </a:r>
            <a:r>
              <a:rPr lang="en-GB" b="1" dirty="0" smtClean="0">
                <a:solidFill>
                  <a:prstClr val="black"/>
                </a:solidFill>
                <a:latin typeface="Arial" charset="0"/>
                <a:ea typeface="ヒラギノ角ゴ Pro W3" charset="0"/>
                <a:cs typeface="Arial" charset="0"/>
              </a:rPr>
              <a:t>otal annual yield (averaged</a:t>
            </a:r>
            <a:r>
              <a:rPr lang="en-GB" b="1" baseline="0" dirty="0" smtClean="0">
                <a:solidFill>
                  <a:prstClr val="black"/>
                </a:solidFill>
                <a:latin typeface="Arial" charset="0"/>
                <a:ea typeface="ヒラギノ角ゴ Pro W3" charset="0"/>
                <a:cs typeface="Arial" charset="0"/>
              </a:rPr>
              <a:t> across years) for each of 31 sites in an experiment that sowed 4-species mixtures of two grasses and two legumes, and monocultures of the component species. For each site, the </a:t>
            </a:r>
            <a:r>
              <a:rPr lang="en-IE" sz="1200" b="1" baseline="0" dirty="0" smtClean="0">
                <a:solidFill>
                  <a:prstClr val="white"/>
                </a:solidFill>
                <a:latin typeface="Times" charset="0"/>
                <a:ea typeface="ヒラギノ角ゴ Pro W3" charset="0"/>
                <a:cs typeface="+mn-cs"/>
              </a:rPr>
              <a:t>short h</a:t>
            </a:r>
            <a:r>
              <a:rPr lang="en-IE" sz="1200" b="1" dirty="0" smtClean="0">
                <a:solidFill>
                  <a:prstClr val="white"/>
                </a:solidFill>
                <a:latin typeface="Times" charset="0"/>
                <a:ea typeface="ヒラギノ角ゴ Pro W3" charset="0"/>
              </a:rPr>
              <a:t>orizontal line indicates</a:t>
            </a:r>
            <a:r>
              <a:rPr lang="en-IE" sz="1200" b="1" baseline="0" dirty="0" smtClean="0">
                <a:solidFill>
                  <a:prstClr val="white"/>
                </a:solidFill>
                <a:latin typeface="Times" charset="0"/>
                <a:ea typeface="ヒラギノ角ゴ Pro W3" charset="0"/>
              </a:rPr>
              <a:t> the yield of the</a:t>
            </a:r>
            <a:r>
              <a:rPr lang="en-IE" sz="1200" b="1" dirty="0" smtClean="0">
                <a:solidFill>
                  <a:prstClr val="white"/>
                </a:solidFill>
                <a:latin typeface="Times" charset="0"/>
                <a:ea typeface="ヒラギノ角ゴ Pro W3" charset="0"/>
              </a:rPr>
              <a:t> best-performing monoculture; the grey box</a:t>
            </a:r>
            <a:r>
              <a:rPr lang="en-IE" sz="1200" b="1" baseline="0" dirty="0" smtClean="0">
                <a:solidFill>
                  <a:prstClr val="white"/>
                </a:solidFill>
                <a:latin typeface="Times" charset="0"/>
                <a:ea typeface="ヒラギノ角ゴ Pro W3" charset="0"/>
              </a:rPr>
              <a:t> indicates the m</a:t>
            </a:r>
            <a:r>
              <a:rPr lang="en-IE" sz="1200" b="1" dirty="0" smtClean="0">
                <a:solidFill>
                  <a:prstClr val="white"/>
                </a:solidFill>
                <a:latin typeface="Times" charset="0"/>
                <a:ea typeface="ヒラギノ角ゴ Pro W3" charset="0"/>
              </a:rPr>
              <a:t>ean monoculture performance, and the circles indicate the mixture yields. Asterisks over the</a:t>
            </a:r>
            <a:r>
              <a:rPr lang="en-IE" sz="1200" b="1" baseline="0" dirty="0" smtClean="0">
                <a:solidFill>
                  <a:prstClr val="white"/>
                </a:solidFill>
                <a:latin typeface="Times" charset="0"/>
                <a:ea typeface="ヒラギノ角ゴ Pro W3" charset="0"/>
              </a:rPr>
              <a:t> sites indicate where the mixtures performed better than the best-performing monoculture (within that site</a:t>
            </a:r>
            <a:r>
              <a:rPr lang="en-IE" sz="1200" b="1" kern="1200" baseline="0" dirty="0" smtClean="0">
                <a:solidFill>
                  <a:prstClr val="white"/>
                </a:solidFill>
                <a:latin typeface="Times" charset="0"/>
                <a:ea typeface="ヒラギノ角ゴ Pro W3" charset="0"/>
                <a:cs typeface="+mn-cs"/>
              </a:rPr>
              <a:t>). The total annual yield of 4-species mixtures was significantly better than the best-performing monoculture, and was always better than the average yield of the four monocultures. The N level varied from zero N to &gt;150 kg ha </a:t>
            </a:r>
            <a:r>
              <a:rPr lang="en-IE" sz="1200" b="1" kern="1200" baseline="0" dirty="0" err="1" smtClean="0">
                <a:solidFill>
                  <a:prstClr val="white"/>
                </a:solidFill>
                <a:latin typeface="Times" charset="0"/>
                <a:ea typeface="ヒラギノ角ゴ Pro W3" charset="0"/>
                <a:cs typeface="+mn-cs"/>
              </a:rPr>
              <a:t>yr</a:t>
            </a:r>
            <a:r>
              <a:rPr lang="en-IE" sz="1200" b="1" kern="1200" baseline="0" dirty="0" smtClean="0">
                <a:solidFill>
                  <a:prstClr val="white"/>
                </a:solidFill>
                <a:latin typeface="Times" charset="0"/>
                <a:ea typeface="ヒラギノ角ゴ Pro W3" charset="0"/>
                <a:cs typeface="+mn-cs"/>
              </a:rPr>
              <a:t> of N. Plots were managed by harvesting.  (Finn et </a:t>
            </a:r>
            <a:r>
              <a:rPr lang="en-IE" sz="1200" b="1" dirty="0" smtClean="0">
                <a:solidFill>
                  <a:prstClr val="white"/>
                </a:solidFill>
                <a:latin typeface="Times" charset="0"/>
                <a:ea typeface="ヒラギノ角ゴ Pro W3" charset="0"/>
              </a:rPr>
              <a:t>al. 2013, J </a:t>
            </a:r>
            <a:r>
              <a:rPr lang="en-IE" sz="1200" b="1" dirty="0" err="1" smtClean="0">
                <a:solidFill>
                  <a:prstClr val="white"/>
                </a:solidFill>
                <a:latin typeface="Times" charset="0"/>
                <a:ea typeface="ヒラギノ角ゴ Pro W3" charset="0"/>
              </a:rPr>
              <a:t>Appl</a:t>
            </a:r>
            <a:r>
              <a:rPr lang="en-IE" sz="1200" b="1" dirty="0" smtClean="0">
                <a:solidFill>
                  <a:prstClr val="white"/>
                </a:solidFill>
                <a:latin typeface="Times" charset="0"/>
                <a:ea typeface="ヒラギノ角ゴ Pro W3" charset="0"/>
              </a:rPr>
              <a:t> </a:t>
            </a:r>
            <a:r>
              <a:rPr lang="en-IE" sz="1200" b="1" dirty="0" err="1" smtClean="0">
                <a:solidFill>
                  <a:prstClr val="white"/>
                </a:solidFill>
                <a:latin typeface="Times" charset="0"/>
                <a:ea typeface="ヒラギノ角ゴ Pro W3" charset="0"/>
              </a:rPr>
              <a:t>Ecol</a:t>
            </a:r>
            <a:r>
              <a:rPr lang="en-IE" sz="1200" b="1" dirty="0" smtClean="0">
                <a:solidFill>
                  <a:prstClr val="white"/>
                </a:solidFill>
                <a:latin typeface="Times" charset="0"/>
                <a:ea typeface="ヒラギノ角ゴ Pro W3" charset="0"/>
              </a:rPr>
              <a:t>)</a:t>
            </a:r>
          </a:p>
          <a:p>
            <a:pPr algn="ctr" defTabSz="457189" fontAlgn="base">
              <a:spcBef>
                <a:spcPct val="0"/>
              </a:spcBef>
              <a:spcAft>
                <a:spcPct val="0"/>
              </a:spcAft>
              <a:defRPr/>
            </a:pPr>
            <a:endParaRPr lang="en-GB" b="1" baseline="0" dirty="0" smtClean="0">
              <a:solidFill>
                <a:prstClr val="black"/>
              </a:solidFill>
              <a:latin typeface="Arial" charset="0"/>
              <a:ea typeface="ヒラギノ角ゴ Pro W3" charset="0"/>
              <a:cs typeface="Arial" charset="0"/>
            </a:endParaRPr>
          </a:p>
          <a:p>
            <a:pPr algn="ctr" defTabSz="457189" fontAlgn="base">
              <a:spcBef>
                <a:spcPct val="0"/>
              </a:spcBef>
              <a:spcAft>
                <a:spcPct val="0"/>
              </a:spcAft>
              <a:defRPr/>
            </a:pPr>
            <a:endParaRPr lang="en-GB" b="1" dirty="0">
              <a:solidFill>
                <a:prstClr val="black"/>
              </a:solidFill>
              <a:latin typeface="Arial" charset="0"/>
              <a:ea typeface="ヒラギノ角ゴ Pro W3" charset="0"/>
              <a:cs typeface="Arial" charset="0"/>
            </a:endParaRPr>
          </a:p>
          <a:p>
            <a:pPr algn="ctr" defTabSz="457189" fontAlgn="base">
              <a:spcBef>
                <a:spcPct val="0"/>
              </a:spcBef>
              <a:spcAft>
                <a:spcPct val="0"/>
              </a:spcAft>
              <a:defRPr/>
            </a:pPr>
            <a:r>
              <a:rPr lang="en-GB" dirty="0">
                <a:solidFill>
                  <a:prstClr val="black"/>
                </a:solidFill>
                <a:latin typeface="Arial" charset="0"/>
                <a:ea typeface="ヒラギノ角ゴ Pro W3" charset="0"/>
                <a:cs typeface="Arial" charset="0"/>
              </a:rPr>
              <a:t>98% of Mix plots &gt; </a:t>
            </a:r>
            <a:r>
              <a:rPr lang="en-GB" u="sng" dirty="0">
                <a:solidFill>
                  <a:prstClr val="black"/>
                </a:solidFill>
                <a:latin typeface="Arial" charset="0"/>
                <a:ea typeface="ヒラギノ角ゴ Pro W3" charset="0"/>
                <a:cs typeface="Arial" charset="0"/>
              </a:rPr>
              <a:t>average</a:t>
            </a:r>
            <a:r>
              <a:rPr lang="en-GB" dirty="0">
                <a:solidFill>
                  <a:prstClr val="black"/>
                </a:solidFill>
                <a:latin typeface="Arial Narrow" pitchFamily="34" charset="0"/>
                <a:ea typeface="ヒラギノ角ゴ Pro W3" charset="0"/>
                <a:cs typeface="Arial" charset="0"/>
              </a:rPr>
              <a:t> Mono</a:t>
            </a:r>
          </a:p>
          <a:p>
            <a:pPr algn="ctr" defTabSz="457189" fontAlgn="base">
              <a:spcBef>
                <a:spcPct val="0"/>
              </a:spcBef>
              <a:spcAft>
                <a:spcPct val="0"/>
              </a:spcAft>
              <a:defRPr/>
            </a:pPr>
            <a:r>
              <a:rPr lang="en-GB" dirty="0">
                <a:solidFill>
                  <a:prstClr val="black"/>
                </a:solidFill>
                <a:latin typeface="Arial" charset="0"/>
                <a:ea typeface="ヒラギノ角ゴ Pro W3" charset="0"/>
                <a:cs typeface="Arial" charset="0"/>
              </a:rPr>
              <a:t>65% of Mix plots &gt; </a:t>
            </a:r>
            <a:r>
              <a:rPr lang="en-GB" u="sng" dirty="0">
                <a:solidFill>
                  <a:prstClr val="black"/>
                </a:solidFill>
                <a:latin typeface="Arial" charset="0"/>
                <a:ea typeface="ヒラギノ角ゴ Pro W3" charset="0"/>
                <a:cs typeface="Arial" charset="0"/>
              </a:rPr>
              <a:t>best</a:t>
            </a:r>
            <a:r>
              <a:rPr lang="en-GB" dirty="0">
                <a:solidFill>
                  <a:prstClr val="black"/>
                </a:solidFill>
                <a:latin typeface="Arial" charset="0"/>
                <a:ea typeface="ヒラギノ角ゴ Pro W3" charset="0"/>
                <a:cs typeface="Arial" charset="0"/>
              </a:rPr>
              <a:t> Mono</a:t>
            </a:r>
          </a:p>
          <a:p>
            <a:pPr algn="ctr" defTabSz="457189" fontAlgn="base">
              <a:spcBef>
                <a:spcPct val="0"/>
              </a:spcBef>
              <a:spcAft>
                <a:spcPct val="0"/>
              </a:spcAft>
              <a:defRPr/>
            </a:pPr>
            <a:r>
              <a:rPr lang="en-GB" dirty="0">
                <a:solidFill>
                  <a:prstClr val="black"/>
                </a:solidFill>
                <a:latin typeface="Arial" charset="0"/>
                <a:ea typeface="ヒラギノ角ゴ Pro W3" charset="0"/>
                <a:cs typeface="Arial" charset="0"/>
              </a:rPr>
              <a:t>Mixture = ~1.20 best mono</a:t>
            </a:r>
          </a:p>
          <a:p>
            <a:pPr algn="ctr" defTabSz="457189" fontAlgn="base">
              <a:spcBef>
                <a:spcPct val="0"/>
              </a:spcBef>
              <a:spcAft>
                <a:spcPct val="0"/>
              </a:spcAft>
              <a:defRPr/>
            </a:pPr>
            <a:r>
              <a:rPr lang="en-GB" dirty="0">
                <a:solidFill>
                  <a:prstClr val="black"/>
                </a:solidFill>
                <a:latin typeface="Arial" charset="0"/>
                <a:ea typeface="ヒラギノ角ゴ Pro W3" charset="0"/>
                <a:cs typeface="Arial" charset="0"/>
              </a:rPr>
              <a:t>(Best mono ≠ </a:t>
            </a:r>
            <a:r>
              <a:rPr lang="en-GB" i="1" dirty="0">
                <a:solidFill>
                  <a:prstClr val="black"/>
                </a:solidFill>
                <a:latin typeface="Arial" charset="0"/>
                <a:ea typeface="ヒラギノ角ゴ Pro W3" charset="0"/>
                <a:cs typeface="Arial" charset="0"/>
              </a:rPr>
              <a:t>L. </a:t>
            </a:r>
            <a:r>
              <a:rPr lang="en-GB" i="1" dirty="0" err="1">
                <a:solidFill>
                  <a:prstClr val="black"/>
                </a:solidFill>
                <a:latin typeface="Arial" charset="0"/>
                <a:ea typeface="ヒラギノ角ゴ Pro W3" charset="0"/>
                <a:cs typeface="Arial" charset="0"/>
              </a:rPr>
              <a:t>perenne</a:t>
            </a:r>
            <a:r>
              <a:rPr lang="en-GB" i="1" dirty="0">
                <a:solidFill>
                  <a:prstClr val="black"/>
                </a:solidFill>
                <a:latin typeface="Arial" charset="0"/>
                <a:ea typeface="ヒラギノ角ゴ Pro W3" charset="0"/>
                <a:cs typeface="Arial" charset="0"/>
              </a:rPr>
              <a:t>)</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5A549E-2C9D-9548-84BF-1F393579ABA5}"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270208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part of the </a:t>
            </a:r>
            <a:r>
              <a:rPr lang="en-IE" dirty="0" err="1" smtClean="0"/>
              <a:t>Agrodiversity</a:t>
            </a:r>
            <a:r>
              <a:rPr lang="en-IE" dirty="0" smtClean="0"/>
              <a:t> experiment, </a:t>
            </a:r>
            <a:r>
              <a:rPr lang="en-IE" baseline="0" dirty="0" smtClean="0"/>
              <a:t>a more detailed examination of the response to clover proportion and nitrogen was conducted by Dani </a:t>
            </a:r>
            <a:r>
              <a:rPr lang="en-IE" baseline="0" dirty="0" err="1" smtClean="0"/>
              <a:t>Nyfeler</a:t>
            </a:r>
            <a:r>
              <a:rPr lang="en-IE" baseline="0" dirty="0" smtClean="0"/>
              <a:t> and colleagues in Switzerland. </a:t>
            </a:r>
          </a:p>
          <a:p>
            <a:endParaRPr lang="en-IE" baseline="0" dirty="0" smtClean="0"/>
          </a:p>
          <a:p>
            <a:r>
              <a:rPr lang="en-IE" baseline="0" dirty="0" smtClean="0"/>
              <a:t>This graph plots the proportion of legume in the sward against forage yield in harvested plots, in communities that vary in % of grass (two species) and clover (two species) from grass-only to clover-only.  </a:t>
            </a:r>
          </a:p>
          <a:p>
            <a:r>
              <a:rPr lang="en-IE" baseline="0" dirty="0" smtClean="0"/>
              <a:t>The bottom left of the graph represents the grass-only swards (0% clover) and the right hand-side of bottom axis represents the clover-only swards (100% clover). </a:t>
            </a:r>
          </a:p>
          <a:p>
            <a:r>
              <a:rPr lang="en-IE" baseline="0" dirty="0" smtClean="0"/>
              <a:t>Three nitrogen levels were applied 50, 150 and 450 kg ha</a:t>
            </a:r>
            <a:r>
              <a:rPr lang="en-IE" baseline="30000" dirty="0" smtClean="0"/>
              <a:t>-1</a:t>
            </a:r>
            <a:r>
              <a:rPr lang="en-IE" baseline="0" dirty="0" smtClean="0"/>
              <a:t> yr</a:t>
            </a:r>
            <a:r>
              <a:rPr lang="en-IE" baseline="30000" dirty="0" smtClean="0"/>
              <a:t>-1</a:t>
            </a:r>
            <a:r>
              <a:rPr lang="en-IE" baseline="0" dirty="0" smtClean="0"/>
              <a:t> of nitrogen fertiliser (N50, N150 and N450). </a:t>
            </a:r>
          </a:p>
          <a:p>
            <a:endParaRPr lang="en-IE" baseline="0" dirty="0" smtClean="0"/>
          </a:p>
          <a:p>
            <a:r>
              <a:rPr lang="en-IE" baseline="0" dirty="0" smtClean="0"/>
              <a:t>The curved nature of the response shows the strong synergistic response between grasses and legumes, which was strongest at N50, and weakest at N450. </a:t>
            </a:r>
          </a:p>
          <a:p>
            <a:r>
              <a:rPr lang="en-IE" baseline="0" dirty="0" smtClean="0"/>
              <a:t>The N450 response for grass-only represents yield when nitrogen application is not limiting, shown by the red line. </a:t>
            </a:r>
          </a:p>
          <a:p>
            <a:r>
              <a:rPr lang="en-IE" baseline="0" dirty="0" smtClean="0"/>
              <a:t>A key outcome from this work is that by changing clover content within N50 swards, yields from N50 can equal or even exceed those from the grass-only sward at N450. </a:t>
            </a:r>
          </a:p>
          <a:p>
            <a:r>
              <a:rPr lang="en-IE" baseline="0" dirty="0" smtClean="0"/>
              <a:t>A distinct feature of this work is that it shows the variation in clover proportion as a continuous response. </a:t>
            </a:r>
          </a:p>
          <a:p>
            <a:endParaRPr lang="en-I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solidFill>
                  <a:srgbClr val="FF0000"/>
                </a:solidFill>
              </a:rPr>
              <a:t>Over time, higher nitrogen fertiliser reduced the legume proportion in swards.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t>Nyfeler </a:t>
            </a:r>
            <a:r>
              <a:rPr lang="de-DE" sz="1200" b="1" i="1" dirty="0" smtClean="0"/>
              <a:t>et al</a:t>
            </a:r>
            <a:r>
              <a:rPr lang="de-DE" sz="1200" b="1" dirty="0" smtClean="0"/>
              <a:t>. 2009. J. Applied Ecology </a:t>
            </a:r>
            <a:endParaRPr lang="en-IE" sz="1200" dirty="0" smtClean="0">
              <a:solidFill>
                <a:srgbClr val="FF0000"/>
              </a:solidFill>
            </a:endParaRP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7</a:t>
            </a:fld>
            <a:endParaRPr lang="en-US"/>
          </a:p>
        </p:txBody>
      </p:sp>
    </p:spTree>
    <p:extLst>
      <p:ext uri="{BB962C8B-B14F-4D97-AF65-F5344CB8AC3E}">
        <p14:creationId xmlns:p14="http://schemas.microsoft.com/office/powerpoint/2010/main" val="229447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part of the EU </a:t>
            </a:r>
            <a:r>
              <a:rPr lang="en-IE" dirty="0" err="1" smtClean="0"/>
              <a:t>AnimalChange</a:t>
            </a:r>
            <a:r>
              <a:rPr lang="en-IE" dirty="0" smtClean="0"/>
              <a:t> project</a:t>
            </a:r>
            <a:r>
              <a:rPr lang="en-IE" baseline="0" dirty="0" smtClean="0"/>
              <a:t>, a joint experiment was conducted in Wexford, Ireland and Zurich, Switzerland. </a:t>
            </a:r>
          </a:p>
          <a:p>
            <a:r>
              <a:rPr lang="en-IE" baseline="0" dirty="0" smtClean="0"/>
              <a:t>The experiment manipulated the species richness and evenness of four agronomic species: perennial ryegrass, chicory, red clover and white clover. </a:t>
            </a:r>
          </a:p>
          <a:p>
            <a:r>
              <a:rPr lang="en-IE" baseline="0" dirty="0" smtClean="0"/>
              <a:t>Compared to previous experiments that manipulated evenness of grass-clover mixtures, this one included a deep-rooting herb species (chicory). </a:t>
            </a:r>
          </a:p>
          <a:p>
            <a:r>
              <a:rPr lang="en-IE" baseline="0" dirty="0" smtClean="0"/>
              <a:t>The mean yield of three mid-season harvests (selected to match the effects of a drought treatment not reported here) increased as species richness increased; the variation declined as species richness increased. </a:t>
            </a:r>
          </a:p>
          <a:p>
            <a:r>
              <a:rPr lang="en-IE" baseline="0" dirty="0" smtClean="0"/>
              <a:t>This represents a demonstration of classic yield stability. Thus, species richness conferred yield stability in harvested plots as richness increased from 1 to 4 species. </a:t>
            </a:r>
          </a:p>
          <a:p>
            <a:endParaRPr lang="en-IE" baseline="0" dirty="0" smtClean="0"/>
          </a:p>
          <a:p>
            <a:r>
              <a:rPr lang="en-IE" baseline="0" dirty="0" smtClean="0"/>
              <a:t>Letters beside the values that share the same letter were not significantly different. Capital letters refer to the mean values; small letters refer to the yield variances (magnitude of the error bars).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(Haughey et al. 2018, </a:t>
            </a:r>
            <a:r>
              <a:rPr lang="en-IE" i="1" dirty="0" smtClean="0"/>
              <a:t>Nature Scientific Reports</a:t>
            </a:r>
            <a:r>
              <a:rPr lang="en-IE" dirty="0" smtClean="0"/>
              <a:t>)</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8</a:t>
            </a:fld>
            <a:endParaRPr lang="en-IE"/>
          </a:p>
        </p:txBody>
      </p:sp>
    </p:spTree>
    <p:extLst>
      <p:ext uri="{BB962C8B-B14F-4D97-AF65-F5344CB8AC3E}">
        <p14:creationId xmlns:p14="http://schemas.microsoft.com/office/powerpoint/2010/main" val="280904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Guylain Grange’s doctoral research in Wexford, Ireland looked</a:t>
            </a:r>
            <a:r>
              <a:rPr lang="en-IE" baseline="0" dirty="0" smtClean="0"/>
              <a:t> at the effect of introducing herbs into multi-species mixtures. (The effects of a drought treatment are not reported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experiment manipulated the species richness and evenness of six agronomic species: perennial ryegrass, timothy, red clover, white clover, plantain and chicory. Thus, diversity varied from monocultures of all six species, to the </a:t>
            </a:r>
            <a:r>
              <a:rPr lang="en-IE" baseline="0" dirty="0" err="1" smtClean="0"/>
              <a:t>equi</a:t>
            </a:r>
            <a:r>
              <a:rPr lang="en-IE" baseline="0" dirty="0" smtClean="0"/>
              <a:t>-proportional six-species mixture (other intermediate levels of diversity not shown here). All plots received 150 ha</a:t>
            </a:r>
            <a:r>
              <a:rPr lang="en-IE" baseline="30000" dirty="0" smtClean="0"/>
              <a:t>-1</a:t>
            </a:r>
            <a:r>
              <a:rPr lang="en-IE" baseline="0" dirty="0" smtClean="0"/>
              <a:t> yr</a:t>
            </a:r>
            <a:r>
              <a:rPr lang="en-IE" baseline="30000" dirty="0" smtClean="0"/>
              <a:t>-1</a:t>
            </a:r>
            <a:r>
              <a:rPr lang="en-IE" baseline="0" dirty="0" smtClean="0"/>
              <a:t> of nitrogen fertiliser, and additional treatment applied 300 ha</a:t>
            </a:r>
            <a:r>
              <a:rPr lang="en-IE" baseline="30000" dirty="0" smtClean="0"/>
              <a:t>-1</a:t>
            </a:r>
            <a:r>
              <a:rPr lang="en-IE" baseline="0" dirty="0" smtClean="0"/>
              <a:t> yr</a:t>
            </a:r>
            <a:r>
              <a:rPr lang="en-IE" baseline="30000" dirty="0" smtClean="0"/>
              <a:t>-1</a:t>
            </a:r>
            <a:r>
              <a:rPr lang="en-IE" baseline="0" dirty="0" smtClean="0"/>
              <a:t> of nitrogen fertiliser to perennial ryegrass in monoculture. (300N). </a:t>
            </a:r>
          </a:p>
          <a:p>
            <a:endParaRPr lang="en-IE" baseline="0" dirty="0" smtClean="0"/>
          </a:p>
          <a:p>
            <a:r>
              <a:rPr lang="en-IE" baseline="0" dirty="0" smtClean="0"/>
              <a:t>The mean annual yield across two years is presented here. The six-species mixture was the best-performing community, and exceeded the yield of the 300N perennial ryegrass in monoculture.</a:t>
            </a:r>
          </a:p>
          <a:p>
            <a:endParaRPr lang="en-IE" baseline="0" dirty="0" smtClean="0"/>
          </a:p>
          <a:p>
            <a:endParaRPr lang="en-IE" baseline="0" dirty="0" smtClean="0"/>
          </a:p>
          <a:p>
            <a:r>
              <a:rPr lang="en-IE" baseline="0" dirty="0" smtClean="0"/>
              <a:t>Letters beside the values that share the same letter were not significantly different. Capital letters refer to the mean values; small letters refer to the yield variances (magnitude of the error bars).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(Grange et al. 2021, </a:t>
            </a:r>
            <a:r>
              <a:rPr lang="en-IE" i="1" dirty="0" smtClean="0"/>
              <a:t>J Applied Ecology</a:t>
            </a:r>
            <a:r>
              <a:rPr lang="en-IE" dirty="0" smtClean="0"/>
              <a:t>)</a:t>
            </a:r>
          </a:p>
          <a:p>
            <a:endParaRPr lang="en-IE" dirty="0"/>
          </a:p>
        </p:txBody>
      </p:sp>
      <p:sp>
        <p:nvSpPr>
          <p:cNvPr id="4" name="Slide Number Placeholder 3"/>
          <p:cNvSpPr>
            <a:spLocks noGrp="1"/>
          </p:cNvSpPr>
          <p:nvPr>
            <p:ph type="sldNum" sz="quarter" idx="10"/>
          </p:nvPr>
        </p:nvSpPr>
        <p:spPr/>
        <p:txBody>
          <a:bodyPr/>
          <a:lstStyle/>
          <a:p>
            <a:fld id="{C0509F71-D056-4874-A2F1-74CE6AEBB35A}" type="slidenum">
              <a:rPr lang="en-IE" smtClean="0"/>
              <a:t>10</a:t>
            </a:fld>
            <a:endParaRPr lang="en-IE"/>
          </a:p>
        </p:txBody>
      </p:sp>
    </p:spTree>
    <p:extLst>
      <p:ext uri="{BB962C8B-B14F-4D97-AF65-F5344CB8AC3E}">
        <p14:creationId xmlns:p14="http://schemas.microsoft.com/office/powerpoint/2010/main" val="60158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03/08/2023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9663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03/08/2023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409524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03/08/2023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30145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F2366FB-06E6-463B-B2C4-8158C5E20026}" type="datetimeFigureOut">
              <a:rPr lang="en-IE" smtClean="0"/>
              <a:t>03/08/2023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93190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66FB-06E6-463B-B2C4-8158C5E20026}" type="datetimeFigureOut">
              <a:rPr lang="en-IE" smtClean="0"/>
              <a:t>03/08/2023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54252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F2366FB-06E6-463B-B2C4-8158C5E20026}" type="datetimeFigureOut">
              <a:rPr lang="en-IE" smtClean="0"/>
              <a:t>03/08/2023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903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F2366FB-06E6-463B-B2C4-8158C5E20026}" type="datetimeFigureOut">
              <a:rPr lang="en-IE" smtClean="0"/>
              <a:t>03/08/2023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2110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F2366FB-06E6-463B-B2C4-8158C5E20026}" type="datetimeFigureOut">
              <a:rPr lang="en-IE" smtClean="0"/>
              <a:t>03/08/2023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11624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366FB-06E6-463B-B2C4-8158C5E20026}" type="datetimeFigureOut">
              <a:rPr lang="en-IE" smtClean="0"/>
              <a:t>03/08/2023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265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2366FB-06E6-463B-B2C4-8158C5E20026}" type="datetimeFigureOut">
              <a:rPr lang="en-IE" smtClean="0"/>
              <a:t>03/08/2023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18386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2366FB-06E6-463B-B2C4-8158C5E20026}" type="datetimeFigureOut">
              <a:rPr lang="en-IE" smtClean="0"/>
              <a:t>03/08/2023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F1F34-3702-4AD1-AF68-2E30123002E5}" type="slidenum">
              <a:rPr lang="en-IE" smtClean="0"/>
              <a:t>‹#›</a:t>
            </a:fld>
            <a:endParaRPr lang="en-IE"/>
          </a:p>
        </p:txBody>
      </p:sp>
    </p:spTree>
    <p:extLst>
      <p:ext uri="{BB962C8B-B14F-4D97-AF65-F5344CB8AC3E}">
        <p14:creationId xmlns:p14="http://schemas.microsoft.com/office/powerpoint/2010/main" val="33756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366FB-06E6-463B-B2C4-8158C5E20026}" type="datetimeFigureOut">
              <a:rPr lang="en-IE" smtClean="0"/>
              <a:t>03/08/2023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1F34-3702-4AD1-AF68-2E30123002E5}" type="slidenum">
              <a:rPr lang="en-IE" smtClean="0"/>
              <a:t>‹#›</a:t>
            </a:fld>
            <a:endParaRPr lang="en-IE"/>
          </a:p>
        </p:txBody>
      </p:sp>
    </p:spTree>
    <p:extLst>
      <p:ext uri="{BB962C8B-B14F-4D97-AF65-F5344CB8AC3E}">
        <p14:creationId xmlns:p14="http://schemas.microsoft.com/office/powerpoint/2010/main" val="189048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4.wdp"/><Relationship Id="rId18" Type="http://schemas.openxmlformats.org/officeDocument/2006/relationships/image" Target="../media/image17.jp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image" Target="../media/image21.jpeg"/><Relationship Id="rId15" Type="http://schemas.microsoft.com/office/2007/relationships/hdphoto" Target="../media/hdphoto5.wdp"/><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2.wdp"/><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jp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017055" cy="1528356"/>
          </a:xfrm>
        </p:spPr>
        <p:txBody>
          <a:bodyPr>
            <a:normAutofit fontScale="90000"/>
          </a:bodyPr>
          <a:lstStyle/>
          <a:p>
            <a:pPr algn="l"/>
            <a:r>
              <a:rPr lang="en-IE" sz="4800" dirty="0">
                <a:latin typeface="+mn-lt"/>
              </a:rPr>
              <a:t>Multispecies Swards</a:t>
            </a:r>
            <a:br>
              <a:rPr lang="en-IE" sz="4800" dirty="0">
                <a:latin typeface="+mn-lt"/>
              </a:rPr>
            </a:br>
            <a:r>
              <a:rPr lang="en-IE" sz="4800" dirty="0">
                <a:latin typeface="+mn-lt"/>
              </a:rPr>
              <a:t>Agronomic Performance</a:t>
            </a:r>
            <a:endParaRPr lang="en-IE" sz="4800" dirty="0">
              <a:latin typeface="+mn-lt"/>
            </a:endParaRPr>
          </a:p>
        </p:txBody>
      </p:sp>
      <p:sp>
        <p:nvSpPr>
          <p:cNvPr id="4" name="Rectangle 3"/>
          <p:cNvSpPr/>
          <p:nvPr/>
        </p:nvSpPr>
        <p:spPr>
          <a:xfrm>
            <a:off x="383745" y="5170207"/>
            <a:ext cx="7970546" cy="830997"/>
          </a:xfrm>
          <a:prstGeom prst="rect">
            <a:avLst/>
          </a:prstGeom>
        </p:spPr>
        <p:txBody>
          <a:bodyPr wrap="square">
            <a:spAutoFit/>
          </a:bodyPr>
          <a:lstStyle/>
          <a:p>
            <a:r>
              <a:rPr lang="en-IE" sz="2400" dirty="0" smtClean="0"/>
              <a:t>Version 1 </a:t>
            </a:r>
          </a:p>
          <a:p>
            <a:r>
              <a:rPr lang="en-IE" sz="2400" dirty="0" smtClean="0"/>
              <a:t>Slides may change over </a:t>
            </a:r>
            <a:r>
              <a:rPr lang="en-IE" sz="2400" dirty="0"/>
              <a:t>time as new studies </a:t>
            </a:r>
            <a:r>
              <a:rPr lang="en-IE" sz="2400" dirty="0" smtClean="0"/>
              <a:t>arise</a:t>
            </a:r>
            <a:endParaRPr lang="en-IE" sz="2400" dirty="0"/>
          </a:p>
        </p:txBody>
      </p:sp>
    </p:spTree>
    <p:extLst>
      <p:ext uri="{BB962C8B-B14F-4D97-AF65-F5344CB8AC3E}">
        <p14:creationId xmlns:p14="http://schemas.microsoft.com/office/powerpoint/2010/main" val="2604484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42" y="165905"/>
            <a:ext cx="8290515" cy="830150"/>
          </a:xfrm>
        </p:spPr>
        <p:txBody>
          <a:bodyPr>
            <a:normAutofit fontScale="90000"/>
          </a:bodyPr>
          <a:lstStyle/>
          <a:p>
            <a:r>
              <a:rPr lang="en-IE" sz="2800" b="1" dirty="0" smtClean="0">
                <a:solidFill>
                  <a:schemeClr val="accent6">
                    <a:lumMod val="75000"/>
                  </a:schemeClr>
                </a:solidFill>
                <a:latin typeface="Arial" panose="020B0604020202020204" pitchFamily="34" charset="0"/>
                <a:cs typeface="Arial" panose="020B0604020202020204" pitchFamily="34" charset="0"/>
              </a:rPr>
              <a:t>Plant diversity (6-species, grasses, legumes, herbs) enhanced total annual yield (over two years)</a:t>
            </a:r>
            <a:endParaRPr lang="en-IE"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IE" dirty="0"/>
          </a:p>
        </p:txBody>
      </p:sp>
      <p:pic>
        <p:nvPicPr>
          <p:cNvPr id="4" name="Picture 3"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pic>
        <p:nvPicPr>
          <p:cNvPr id="5" name="Picture 4" title="graph of yields"/>
          <p:cNvPicPr>
            <a:picLocks noChangeAspect="1"/>
          </p:cNvPicPr>
          <p:nvPr/>
        </p:nvPicPr>
        <p:blipFill>
          <a:blip r:embed="rId4"/>
          <a:stretch>
            <a:fillRect/>
          </a:stretch>
        </p:blipFill>
        <p:spPr>
          <a:xfrm>
            <a:off x="697068" y="1195275"/>
            <a:ext cx="10656732" cy="5456393"/>
          </a:xfrm>
          <a:prstGeom prst="rect">
            <a:avLst/>
          </a:prstGeom>
        </p:spPr>
      </p:pic>
      <p:sp>
        <p:nvSpPr>
          <p:cNvPr id="6" name="Rectangle 5"/>
          <p:cNvSpPr/>
          <p:nvPr/>
        </p:nvSpPr>
        <p:spPr>
          <a:xfrm>
            <a:off x="8426354" y="6437981"/>
            <a:ext cx="3821303" cy="369332"/>
          </a:xfrm>
          <a:prstGeom prst="rect">
            <a:avLst/>
          </a:prstGeom>
        </p:spPr>
        <p:txBody>
          <a:bodyPr wrap="none">
            <a:spAutoFit/>
          </a:bodyPr>
          <a:lstStyle/>
          <a:p>
            <a:r>
              <a:rPr lang="en-IE" dirty="0" smtClean="0"/>
              <a:t>(Grange et al. 2021, J. Applied Ecology)</a:t>
            </a:r>
            <a:endParaRPr lang="en-IE" dirty="0"/>
          </a:p>
        </p:txBody>
      </p:sp>
    </p:spTree>
    <p:extLst>
      <p:ext uri="{BB962C8B-B14F-4D97-AF65-F5344CB8AC3E}">
        <p14:creationId xmlns:p14="http://schemas.microsoft.com/office/powerpoint/2010/main" val="319902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raph of yields"/>
          <p:cNvPicPr>
            <a:picLocks noChangeAspect="1"/>
          </p:cNvPicPr>
          <p:nvPr/>
        </p:nvPicPr>
        <p:blipFill>
          <a:blip r:embed="rId3"/>
          <a:stretch>
            <a:fillRect/>
          </a:stretch>
        </p:blipFill>
        <p:spPr>
          <a:xfrm>
            <a:off x="1124420" y="1056830"/>
            <a:ext cx="9291830" cy="5120133"/>
          </a:xfrm>
          <a:prstGeom prst="rect">
            <a:avLst/>
          </a:prstGeom>
        </p:spPr>
      </p:pic>
      <p:sp>
        <p:nvSpPr>
          <p:cNvPr id="2" name="Title 1"/>
          <p:cNvSpPr>
            <a:spLocks noGrp="1"/>
          </p:cNvSpPr>
          <p:nvPr>
            <p:ph type="title"/>
          </p:nvPr>
        </p:nvSpPr>
        <p:spPr>
          <a:xfrm>
            <a:off x="0" y="-412248"/>
            <a:ext cx="9306046" cy="2047788"/>
          </a:xfrm>
        </p:spPr>
        <p:txBody>
          <a:bodyPr/>
          <a:lstStyle/>
          <a:p>
            <a:r>
              <a:rPr lang="en-IE" dirty="0" smtClean="0"/>
              <a:t>Mixtures of grasses, clover and herbs had highest forage yields in grazed plots</a:t>
            </a:r>
            <a:endParaRPr lang="en-IE" dirty="0"/>
          </a:p>
        </p:txBody>
      </p:sp>
      <p:pic>
        <p:nvPicPr>
          <p:cNvPr id="4" name="Picture 3"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6" name="Rectangle 5"/>
          <p:cNvSpPr/>
          <p:nvPr/>
        </p:nvSpPr>
        <p:spPr>
          <a:xfrm>
            <a:off x="200628" y="6176963"/>
            <a:ext cx="6454816" cy="923330"/>
          </a:xfrm>
          <a:prstGeom prst="rect">
            <a:avLst/>
          </a:prstGeom>
        </p:spPr>
        <p:txBody>
          <a:bodyPr wrap="square">
            <a:spAutoFit/>
          </a:bodyPr>
          <a:lstStyle/>
          <a:p>
            <a:r>
              <a:rPr lang="en-IE" dirty="0" smtClean="0"/>
              <a:t>For references:  https</a:t>
            </a:r>
            <a:r>
              <a:rPr lang="en-IE" dirty="0"/>
              <a:t>://www.europeangrassland.org/fileadmin/documents/Infos/Printed_Matter/Proceedings/EGF2022.pdf#page=325</a:t>
            </a:r>
          </a:p>
        </p:txBody>
      </p:sp>
      <p:sp>
        <p:nvSpPr>
          <p:cNvPr id="7" name="TextBox 6"/>
          <p:cNvSpPr txBox="1"/>
          <p:nvPr/>
        </p:nvSpPr>
        <p:spPr>
          <a:xfrm>
            <a:off x="9491671" y="6067627"/>
            <a:ext cx="2478435" cy="369332"/>
          </a:xfrm>
          <a:prstGeom prst="rect">
            <a:avLst/>
          </a:prstGeom>
          <a:noFill/>
        </p:spPr>
        <p:txBody>
          <a:bodyPr wrap="none" rtlCol="0">
            <a:spAutoFit/>
          </a:bodyPr>
          <a:lstStyle/>
          <a:p>
            <a:r>
              <a:rPr lang="en-IE" dirty="0" smtClean="0"/>
              <a:t>From Hearn et al. (2022)</a:t>
            </a:r>
            <a:endParaRPr lang="en-IE" dirty="0"/>
          </a:p>
        </p:txBody>
      </p:sp>
    </p:spTree>
    <p:extLst>
      <p:ext uri="{BB962C8B-B14F-4D97-AF65-F5344CB8AC3E}">
        <p14:creationId xmlns:p14="http://schemas.microsoft.com/office/powerpoint/2010/main" val="418613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53387" y="1690688"/>
            <a:ext cx="6313358" cy="3927357"/>
          </a:xfrm>
          <a:prstGeom prst="rect">
            <a:avLst/>
          </a:prstGeom>
        </p:spPr>
        <p:txBody>
          <a:bodyPr vert="horz" wrap="square" lIns="0" tIns="53975" rIns="0" bIns="0" rtlCol="0">
            <a:spAutoFit/>
          </a:bodyPr>
          <a:lstStyle/>
          <a:p>
            <a:pPr marL="698500" marR="304165" lvl="1" indent="-229235" algn="just">
              <a:lnSpc>
                <a:spcPts val="2590"/>
              </a:lnSpc>
              <a:spcBef>
                <a:spcPts val="400"/>
              </a:spcBef>
              <a:spcAft>
                <a:spcPts val="400"/>
              </a:spcAft>
              <a:buClr>
                <a:srgbClr val="70C87F"/>
              </a:buClr>
              <a:buFont typeface="Arial"/>
              <a:buChar char="•"/>
              <a:tabLst>
                <a:tab pos="241935" algn="l"/>
              </a:tabLst>
            </a:pPr>
            <a:r>
              <a:rPr lang="en-IE" sz="2800" dirty="0" smtClean="0">
                <a:cs typeface="Calibri"/>
              </a:rPr>
              <a:t>A study conducted in Ireland under sheep grazing showed that multispecies swards, receiving 45% less N fertiliser input had similar forage yields to perennial ryegrass swards (Grace et al., 2018)</a:t>
            </a:r>
          </a:p>
          <a:p>
            <a:pPr marL="469265" marR="304165" lvl="1" algn="just">
              <a:lnSpc>
                <a:spcPts val="2590"/>
              </a:lnSpc>
              <a:spcBef>
                <a:spcPts val="400"/>
              </a:spcBef>
              <a:spcAft>
                <a:spcPts val="400"/>
              </a:spcAft>
              <a:buClr>
                <a:srgbClr val="70C87F"/>
              </a:buClr>
              <a:tabLst>
                <a:tab pos="241935" algn="l"/>
              </a:tabLst>
            </a:pPr>
            <a:endParaRPr lang="en-IE" sz="2800" dirty="0" smtClean="0">
              <a:cs typeface="Calibri"/>
            </a:endParaRPr>
          </a:p>
          <a:p>
            <a:pPr marL="698500" marR="304165" lvl="1" indent="-229235" algn="just">
              <a:lnSpc>
                <a:spcPts val="2590"/>
              </a:lnSpc>
              <a:spcBef>
                <a:spcPts val="400"/>
              </a:spcBef>
              <a:spcAft>
                <a:spcPts val="400"/>
              </a:spcAft>
              <a:buClr>
                <a:srgbClr val="70C87F"/>
              </a:buClr>
              <a:buFont typeface="Arial"/>
              <a:buChar char="•"/>
              <a:tabLst>
                <a:tab pos="241935" algn="l"/>
              </a:tabLst>
            </a:pPr>
            <a:r>
              <a:rPr lang="en-IE" sz="2800" dirty="0" smtClean="0">
                <a:cs typeface="Calibri"/>
              </a:rPr>
              <a:t>A New Zealand study </a:t>
            </a:r>
            <a:r>
              <a:rPr lang="en-IE" sz="2800" dirty="0">
                <a:cs typeface="Calibri"/>
              </a:rPr>
              <a:t>showed that multispecies swards had </a:t>
            </a:r>
            <a:r>
              <a:rPr lang="en-IE" sz="2800" dirty="0" smtClean="0">
                <a:cs typeface="Calibri"/>
              </a:rPr>
              <a:t>11</a:t>
            </a:r>
            <a:r>
              <a:rPr lang="en-IE" sz="2800" dirty="0">
                <a:cs typeface="Calibri"/>
              </a:rPr>
              <a:t>% higher forage yields compared to </a:t>
            </a:r>
            <a:r>
              <a:rPr lang="en-IE" sz="2800" dirty="0" smtClean="0">
                <a:cs typeface="Calibri"/>
              </a:rPr>
              <a:t>grass-clover swards (Nobily et al., 2013)</a:t>
            </a:r>
          </a:p>
        </p:txBody>
      </p:sp>
      <p:pic>
        <p:nvPicPr>
          <p:cNvPr id="4" name="Picture 3"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pic>
        <p:nvPicPr>
          <p:cNvPr id="5" name="Picture 4" title="photo of multispecies"/>
          <p:cNvPicPr>
            <a:picLocks noChangeAspect="1"/>
          </p:cNvPicPr>
          <p:nvPr/>
        </p:nvPicPr>
        <p:blipFill rotWithShape="1">
          <a:blip r:embed="rId4" cstate="print">
            <a:extLst>
              <a:ext uri="{28A0092B-C50C-407E-A947-70E740481C1C}">
                <a14:useLocalDpi xmlns:a14="http://schemas.microsoft.com/office/drawing/2010/main" val="0"/>
              </a:ext>
            </a:extLst>
          </a:blip>
          <a:srcRect l="21140"/>
          <a:stretch/>
        </p:blipFill>
        <p:spPr>
          <a:xfrm rot="5400000">
            <a:off x="7491756" y="1734219"/>
            <a:ext cx="4388566" cy="4173721"/>
          </a:xfrm>
          <a:prstGeom prst="rect">
            <a:avLst/>
          </a:prstGeom>
        </p:spPr>
      </p:pic>
      <p:sp>
        <p:nvSpPr>
          <p:cNvPr id="9" name="Title 1"/>
          <p:cNvSpPr>
            <a:spLocks noGrp="1"/>
          </p:cNvSpPr>
          <p:nvPr>
            <p:ph type="title"/>
          </p:nvPr>
        </p:nvSpPr>
        <p:spPr>
          <a:xfrm>
            <a:off x="553387" y="301233"/>
            <a:ext cx="10515600" cy="1325563"/>
          </a:xfrm>
        </p:spPr>
        <p:txBody>
          <a:bodyPr/>
          <a:lstStyle/>
          <a:p>
            <a:r>
              <a:rPr lang="en-IE" spc="-10" dirty="0"/>
              <a:t>Multispecies Swards: forage yield</a:t>
            </a:r>
            <a:endParaRPr lang="en-IE" sz="8800" dirty="0"/>
          </a:p>
        </p:txBody>
      </p:sp>
    </p:spTree>
    <p:extLst>
      <p:ext uri="{BB962C8B-B14F-4D97-AF65-F5344CB8AC3E}">
        <p14:creationId xmlns:p14="http://schemas.microsoft.com/office/powerpoint/2010/main" val="313770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pic>
        <p:nvPicPr>
          <p:cNvPr id="5" name="Picture 4" title="photo of multispecies"/>
          <p:cNvPicPr>
            <a:picLocks noChangeAspect="1"/>
          </p:cNvPicPr>
          <p:nvPr/>
        </p:nvPicPr>
        <p:blipFill rotWithShape="1">
          <a:blip r:embed="rId4" cstate="print">
            <a:extLst>
              <a:ext uri="{28A0092B-C50C-407E-A947-70E740481C1C}">
                <a14:useLocalDpi xmlns:a14="http://schemas.microsoft.com/office/drawing/2010/main" val="0"/>
              </a:ext>
            </a:extLst>
          </a:blip>
          <a:srcRect l="21140"/>
          <a:stretch/>
        </p:blipFill>
        <p:spPr>
          <a:xfrm rot="5400000">
            <a:off x="7491756" y="1734219"/>
            <a:ext cx="4388566" cy="4173721"/>
          </a:xfrm>
          <a:prstGeom prst="rect">
            <a:avLst/>
          </a:prstGeom>
        </p:spPr>
      </p:pic>
      <p:sp>
        <p:nvSpPr>
          <p:cNvPr id="2" name="Rectangle 1"/>
          <p:cNvSpPr/>
          <p:nvPr/>
        </p:nvSpPr>
        <p:spPr>
          <a:xfrm>
            <a:off x="358815" y="1626796"/>
            <a:ext cx="6319777" cy="4401205"/>
          </a:xfrm>
          <a:prstGeom prst="rect">
            <a:avLst/>
          </a:prstGeom>
        </p:spPr>
        <p:txBody>
          <a:bodyPr wrap="square">
            <a:spAutoFit/>
          </a:bodyPr>
          <a:lstStyle/>
          <a:p>
            <a:r>
              <a:rPr lang="en-IE" sz="2800" dirty="0" smtClean="0"/>
              <a:t>Plot </a:t>
            </a:r>
            <a:r>
              <a:rPr lang="en-IE" sz="2800" dirty="0"/>
              <a:t>studies </a:t>
            </a:r>
            <a:r>
              <a:rPr lang="en-IE" sz="2800" dirty="0" smtClean="0"/>
              <a:t>consistently demonstrate </a:t>
            </a:r>
            <a:r>
              <a:rPr lang="en-IE" sz="2800" dirty="0"/>
              <a:t>the ability of </a:t>
            </a:r>
            <a:r>
              <a:rPr lang="en-IE" sz="2800" dirty="0" smtClean="0"/>
              <a:t>mixtures (perennial ryegrass, timothy,  white and/or </a:t>
            </a:r>
            <a:r>
              <a:rPr lang="en-IE" sz="2800" dirty="0"/>
              <a:t>red clover, </a:t>
            </a:r>
            <a:r>
              <a:rPr lang="en-IE" sz="2800" dirty="0" smtClean="0"/>
              <a:t>chicory and plantain</a:t>
            </a:r>
            <a:r>
              <a:rPr lang="en-IE" sz="2800" dirty="0"/>
              <a:t>) to produce similar or </a:t>
            </a:r>
            <a:r>
              <a:rPr lang="en-IE" sz="2800" dirty="0" smtClean="0"/>
              <a:t>higher yields with lower N fertiliser application than PRG monocultures with higher N application e.g</a:t>
            </a:r>
            <a:r>
              <a:rPr lang="en-IE" sz="2800" dirty="0"/>
              <a:t>. Grange et al., 2021 (150 </a:t>
            </a:r>
            <a:r>
              <a:rPr lang="en-IE" sz="2800" dirty="0" smtClean="0"/>
              <a:t>vs </a:t>
            </a:r>
            <a:r>
              <a:rPr lang="en-IE" sz="2800" dirty="0"/>
              <a:t>300 kg N ha</a:t>
            </a:r>
            <a:r>
              <a:rPr lang="en-IE" sz="2800" baseline="30000" dirty="0"/>
              <a:t>-1</a:t>
            </a:r>
            <a:r>
              <a:rPr lang="en-IE" sz="2800" dirty="0"/>
              <a:t> </a:t>
            </a:r>
            <a:r>
              <a:rPr lang="en-IE" sz="2800" dirty="0" smtClean="0"/>
              <a:t>yr</a:t>
            </a:r>
            <a:r>
              <a:rPr lang="en-IE" sz="2800" baseline="30000" dirty="0"/>
              <a:t>-1</a:t>
            </a:r>
            <a:r>
              <a:rPr lang="en-IE" sz="2800" dirty="0" smtClean="0"/>
              <a:t>); </a:t>
            </a:r>
            <a:r>
              <a:rPr lang="en-IE" sz="2800" dirty="0"/>
              <a:t>Moloney et al., 2021 (0 </a:t>
            </a:r>
            <a:r>
              <a:rPr lang="en-IE" sz="2800" dirty="0" smtClean="0"/>
              <a:t>vs </a:t>
            </a:r>
            <a:r>
              <a:rPr lang="en-IE" sz="2800" dirty="0"/>
              <a:t>360 kg N ha</a:t>
            </a:r>
            <a:r>
              <a:rPr lang="en-IE" sz="2800" baseline="30000" dirty="0"/>
              <a:t>-1</a:t>
            </a:r>
            <a:r>
              <a:rPr lang="en-IE" sz="2800" dirty="0"/>
              <a:t> yr</a:t>
            </a:r>
            <a:r>
              <a:rPr lang="en-IE" sz="2800" baseline="30000" dirty="0"/>
              <a:t>-1</a:t>
            </a:r>
            <a:r>
              <a:rPr lang="en-IE" sz="2800" dirty="0" smtClean="0"/>
              <a:t>); </a:t>
            </a:r>
            <a:r>
              <a:rPr lang="en-IE" sz="2800" dirty="0"/>
              <a:t>Grace et al., 2018a (90 </a:t>
            </a:r>
            <a:r>
              <a:rPr lang="en-IE" sz="2800" dirty="0" smtClean="0"/>
              <a:t>vs </a:t>
            </a:r>
            <a:r>
              <a:rPr lang="en-IE" sz="2800" dirty="0"/>
              <a:t>250 kg N ha</a:t>
            </a:r>
            <a:r>
              <a:rPr lang="en-IE" sz="2800" baseline="30000" dirty="0"/>
              <a:t>-1</a:t>
            </a:r>
            <a:r>
              <a:rPr lang="en-IE" sz="2800" dirty="0"/>
              <a:t> yr</a:t>
            </a:r>
            <a:r>
              <a:rPr lang="en-IE" sz="2800" baseline="30000" dirty="0"/>
              <a:t>-1</a:t>
            </a:r>
            <a:r>
              <a:rPr lang="en-IE" sz="2800" dirty="0" smtClean="0"/>
              <a:t>). </a:t>
            </a:r>
            <a:endParaRPr lang="en-IE" sz="2800" dirty="0"/>
          </a:p>
        </p:txBody>
      </p:sp>
      <p:sp>
        <p:nvSpPr>
          <p:cNvPr id="8" name="Title 1"/>
          <p:cNvSpPr>
            <a:spLocks noGrp="1"/>
          </p:cNvSpPr>
          <p:nvPr>
            <p:ph type="title"/>
          </p:nvPr>
        </p:nvSpPr>
        <p:spPr>
          <a:xfrm>
            <a:off x="553387" y="301233"/>
            <a:ext cx="8575328" cy="1325563"/>
          </a:xfrm>
        </p:spPr>
        <p:txBody>
          <a:bodyPr>
            <a:normAutofit fontScale="90000"/>
          </a:bodyPr>
          <a:lstStyle/>
          <a:p>
            <a:r>
              <a:rPr lang="en-IE" spc="-10" dirty="0"/>
              <a:t>Lower N on mixtures out yields higher N on perennial ryegrass </a:t>
            </a:r>
            <a:r>
              <a:rPr lang="en-IE" spc="-10" dirty="0" smtClean="0"/>
              <a:t>swards</a:t>
            </a:r>
            <a:endParaRPr lang="en-IE" sz="8800" dirty="0"/>
          </a:p>
        </p:txBody>
      </p:sp>
    </p:spTree>
    <p:extLst>
      <p:ext uri="{BB962C8B-B14F-4D97-AF65-F5344CB8AC3E}">
        <p14:creationId xmlns:p14="http://schemas.microsoft.com/office/powerpoint/2010/main" val="297273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4414" y="1874040"/>
            <a:ext cx="6450747" cy="575157"/>
          </a:xfrm>
          <a:prstGeom prst="rect">
            <a:avLst/>
          </a:prstGeom>
        </p:spPr>
        <p:txBody>
          <a:bodyPr vert="horz" wrap="square" lIns="0" tIns="74295" rIns="0" bIns="0" rtlCol="0">
            <a:spAutoFit/>
          </a:bodyPr>
          <a:lstStyle/>
          <a:p>
            <a:pPr marL="12700" marR="5080">
              <a:lnSpc>
                <a:spcPts val="3890"/>
              </a:lnSpc>
              <a:spcBef>
                <a:spcPts val="585"/>
              </a:spcBef>
            </a:pPr>
            <a:r>
              <a:rPr sz="3200" dirty="0">
                <a:solidFill>
                  <a:srgbClr val="00B050"/>
                </a:solidFill>
              </a:rPr>
              <a:t>UCD</a:t>
            </a:r>
            <a:r>
              <a:rPr sz="3200" spc="-50" dirty="0">
                <a:solidFill>
                  <a:srgbClr val="00B050"/>
                </a:solidFill>
              </a:rPr>
              <a:t> </a:t>
            </a:r>
            <a:r>
              <a:rPr sz="3200" spc="-10" dirty="0">
                <a:solidFill>
                  <a:srgbClr val="00B050"/>
                </a:solidFill>
              </a:rPr>
              <a:t>Lyons</a:t>
            </a:r>
            <a:r>
              <a:rPr sz="3200" spc="-50" dirty="0">
                <a:solidFill>
                  <a:srgbClr val="00B050"/>
                </a:solidFill>
              </a:rPr>
              <a:t> </a:t>
            </a:r>
            <a:r>
              <a:rPr sz="3200" dirty="0">
                <a:solidFill>
                  <a:srgbClr val="00B050"/>
                </a:solidFill>
              </a:rPr>
              <a:t>Long</a:t>
            </a:r>
            <a:r>
              <a:rPr sz="3200" spc="-50" dirty="0">
                <a:solidFill>
                  <a:srgbClr val="00B050"/>
                </a:solidFill>
              </a:rPr>
              <a:t> </a:t>
            </a:r>
            <a:r>
              <a:rPr sz="3200" spc="-90" dirty="0">
                <a:solidFill>
                  <a:srgbClr val="00B050"/>
                </a:solidFill>
              </a:rPr>
              <a:t>Term </a:t>
            </a:r>
            <a:r>
              <a:rPr sz="3200" dirty="0">
                <a:solidFill>
                  <a:srgbClr val="00B050"/>
                </a:solidFill>
              </a:rPr>
              <a:t>Grazing</a:t>
            </a:r>
            <a:r>
              <a:rPr sz="3200" spc="-85" dirty="0">
                <a:solidFill>
                  <a:srgbClr val="00B050"/>
                </a:solidFill>
              </a:rPr>
              <a:t> </a:t>
            </a:r>
            <a:r>
              <a:rPr sz="3200" spc="-10" dirty="0">
                <a:solidFill>
                  <a:srgbClr val="00B050"/>
                </a:solidFill>
              </a:rPr>
              <a:t>Platform</a:t>
            </a:r>
            <a:endParaRPr sz="3200" dirty="0">
              <a:solidFill>
                <a:srgbClr val="00B050"/>
              </a:solidFill>
            </a:endParaRPr>
          </a:p>
        </p:txBody>
      </p:sp>
      <p:sp>
        <p:nvSpPr>
          <p:cNvPr id="3" name="object 3"/>
          <p:cNvSpPr txBox="1"/>
          <p:nvPr/>
        </p:nvSpPr>
        <p:spPr>
          <a:xfrm>
            <a:off x="924414" y="2728031"/>
            <a:ext cx="6054141" cy="3740768"/>
          </a:xfrm>
          <a:prstGeom prst="rect">
            <a:avLst/>
          </a:prstGeom>
        </p:spPr>
        <p:txBody>
          <a:bodyPr vert="horz" wrap="square" lIns="0" tIns="57150" rIns="0" bIns="0" rtlCol="0">
            <a:spAutoFit/>
          </a:bodyPr>
          <a:lstStyle/>
          <a:p>
            <a:pPr marL="241300" indent="-228600">
              <a:lnSpc>
                <a:spcPct val="100000"/>
              </a:lnSpc>
              <a:spcBef>
                <a:spcPts val="450"/>
              </a:spcBef>
              <a:buClr>
                <a:srgbClr val="00B050"/>
              </a:buClr>
              <a:buFont typeface="Arial"/>
              <a:buChar char="•"/>
              <a:tabLst>
                <a:tab pos="241300" algn="l"/>
              </a:tabLst>
            </a:pPr>
            <a:r>
              <a:rPr sz="2800" dirty="0">
                <a:latin typeface="Calibri"/>
                <a:cs typeface="Calibri"/>
              </a:rPr>
              <a:t>3</a:t>
            </a:r>
            <a:r>
              <a:rPr sz="2800" spc="-40" dirty="0">
                <a:latin typeface="Calibri"/>
                <a:cs typeface="Calibri"/>
              </a:rPr>
              <a:t> </a:t>
            </a:r>
            <a:r>
              <a:rPr sz="2800" dirty="0">
                <a:latin typeface="Calibri"/>
                <a:cs typeface="Calibri"/>
              </a:rPr>
              <a:t>farmlets</a:t>
            </a:r>
            <a:r>
              <a:rPr sz="2800" spc="-55" dirty="0">
                <a:latin typeface="Calibri"/>
                <a:cs typeface="Calibri"/>
              </a:rPr>
              <a:t> </a:t>
            </a:r>
            <a:r>
              <a:rPr sz="2800" dirty="0">
                <a:latin typeface="Calibri"/>
                <a:cs typeface="Calibri"/>
              </a:rPr>
              <a:t>established</a:t>
            </a:r>
            <a:r>
              <a:rPr sz="2800" spc="-50" dirty="0">
                <a:latin typeface="Calibri"/>
                <a:cs typeface="Calibri"/>
              </a:rPr>
              <a:t> </a:t>
            </a:r>
            <a:r>
              <a:rPr sz="2800" dirty="0">
                <a:latin typeface="Calibri"/>
                <a:cs typeface="Calibri"/>
              </a:rPr>
              <a:t>2019</a:t>
            </a:r>
            <a:r>
              <a:rPr sz="2800" spc="-45" dirty="0">
                <a:latin typeface="Calibri"/>
                <a:cs typeface="Calibri"/>
              </a:rPr>
              <a:t> </a:t>
            </a:r>
            <a:r>
              <a:rPr sz="2800" dirty="0">
                <a:latin typeface="Calibri"/>
                <a:cs typeface="Calibri"/>
              </a:rPr>
              <a:t>(8</a:t>
            </a:r>
            <a:r>
              <a:rPr lang="en-IE" sz="2800" dirty="0">
                <a:latin typeface="Calibri"/>
                <a:cs typeface="Calibri"/>
              </a:rPr>
              <a:t> </a:t>
            </a:r>
            <a:r>
              <a:rPr sz="2800" dirty="0">
                <a:latin typeface="Calibri"/>
                <a:cs typeface="Calibri"/>
              </a:rPr>
              <a:t>ha</a:t>
            </a:r>
            <a:r>
              <a:rPr sz="2800" spc="-45" dirty="0">
                <a:latin typeface="Calibri"/>
                <a:cs typeface="Calibri"/>
              </a:rPr>
              <a:t> </a:t>
            </a:r>
            <a:r>
              <a:rPr sz="2800" spc="-10" dirty="0">
                <a:latin typeface="Calibri"/>
                <a:cs typeface="Calibri"/>
              </a:rPr>
              <a:t>each)</a:t>
            </a:r>
            <a:endParaRPr sz="2800" dirty="0">
              <a:latin typeface="Calibri"/>
              <a:cs typeface="Calibri"/>
            </a:endParaRPr>
          </a:p>
          <a:p>
            <a:pPr marL="698500" lvl="1" indent="-228600">
              <a:lnSpc>
                <a:spcPct val="100000"/>
              </a:lnSpc>
              <a:spcBef>
                <a:spcPts val="290"/>
              </a:spcBef>
              <a:buClr>
                <a:srgbClr val="00B050"/>
              </a:buClr>
              <a:buFont typeface="Arial"/>
              <a:buChar char="•"/>
              <a:tabLst>
                <a:tab pos="697865" algn="l"/>
                <a:tab pos="698500" algn="l"/>
              </a:tabLst>
            </a:pPr>
            <a:r>
              <a:rPr sz="2800" dirty="0">
                <a:latin typeface="Calibri"/>
                <a:cs typeface="Calibri"/>
              </a:rPr>
              <a:t>PRG</a:t>
            </a:r>
            <a:r>
              <a:rPr sz="2800" spc="-10" dirty="0">
                <a:latin typeface="Calibri"/>
                <a:cs typeface="Calibri"/>
              </a:rPr>
              <a:t> </a:t>
            </a:r>
            <a:r>
              <a:rPr lang="en-IE" sz="2800" spc="-10" dirty="0">
                <a:latin typeface="Calibri"/>
                <a:cs typeface="Calibri"/>
              </a:rPr>
              <a:t>-</a:t>
            </a:r>
            <a:r>
              <a:rPr sz="2800" spc="-5" dirty="0">
                <a:latin typeface="Calibri"/>
                <a:cs typeface="Calibri"/>
              </a:rPr>
              <a:t> </a:t>
            </a:r>
            <a:r>
              <a:rPr sz="2800" dirty="0">
                <a:latin typeface="Calibri"/>
                <a:cs typeface="Calibri"/>
              </a:rPr>
              <a:t>205</a:t>
            </a:r>
            <a:r>
              <a:rPr sz="2800" spc="-20" dirty="0">
                <a:latin typeface="Calibri"/>
                <a:cs typeface="Calibri"/>
              </a:rPr>
              <a:t> </a:t>
            </a:r>
            <a:r>
              <a:rPr sz="2800" dirty="0">
                <a:latin typeface="Calibri"/>
                <a:cs typeface="Calibri"/>
              </a:rPr>
              <a:t>kg</a:t>
            </a:r>
            <a:r>
              <a:rPr sz="2800" spc="-15" dirty="0">
                <a:latin typeface="Calibri"/>
                <a:cs typeface="Calibri"/>
              </a:rPr>
              <a:t> </a:t>
            </a:r>
            <a:r>
              <a:rPr sz="2800" spc="-20" dirty="0">
                <a:latin typeface="Calibri"/>
                <a:cs typeface="Calibri"/>
              </a:rPr>
              <a:t>N/ha</a:t>
            </a:r>
            <a:endParaRPr sz="2800" dirty="0">
              <a:latin typeface="Calibri"/>
              <a:cs typeface="Calibri"/>
            </a:endParaRPr>
          </a:p>
          <a:p>
            <a:pPr marL="698500" lvl="1" indent="-228600">
              <a:lnSpc>
                <a:spcPct val="100000"/>
              </a:lnSpc>
              <a:spcBef>
                <a:spcPts val="254"/>
              </a:spcBef>
              <a:buClr>
                <a:srgbClr val="00B050"/>
              </a:buClr>
              <a:buFont typeface="Arial"/>
              <a:buChar char="•"/>
              <a:tabLst>
                <a:tab pos="697865" algn="l"/>
                <a:tab pos="698500" algn="l"/>
              </a:tabLst>
            </a:pPr>
            <a:r>
              <a:rPr sz="2800" dirty="0" smtClean="0">
                <a:latin typeface="Calibri"/>
                <a:cs typeface="Calibri"/>
              </a:rPr>
              <a:t>PRG</a:t>
            </a:r>
            <a:r>
              <a:rPr lang="en-IE" sz="2800" spc="-15" dirty="0" smtClean="0">
                <a:latin typeface="Calibri"/>
                <a:cs typeface="Calibri"/>
              </a:rPr>
              <a:t>WC </a:t>
            </a:r>
            <a:r>
              <a:rPr sz="2800" dirty="0" smtClean="0">
                <a:latin typeface="Calibri"/>
                <a:cs typeface="Calibri"/>
              </a:rPr>
              <a:t>-</a:t>
            </a:r>
            <a:r>
              <a:rPr sz="2800" spc="-20" dirty="0" smtClean="0">
                <a:latin typeface="Calibri"/>
                <a:cs typeface="Calibri"/>
              </a:rPr>
              <a:t> </a:t>
            </a:r>
            <a:r>
              <a:rPr sz="2800" dirty="0">
                <a:latin typeface="Calibri"/>
                <a:cs typeface="Calibri"/>
              </a:rPr>
              <a:t>90</a:t>
            </a:r>
            <a:r>
              <a:rPr sz="2800" spc="-15" dirty="0">
                <a:latin typeface="Calibri"/>
                <a:cs typeface="Calibri"/>
              </a:rPr>
              <a:t> </a:t>
            </a:r>
            <a:r>
              <a:rPr sz="2800" dirty="0">
                <a:latin typeface="Calibri"/>
                <a:cs typeface="Calibri"/>
              </a:rPr>
              <a:t>kg</a:t>
            </a:r>
            <a:r>
              <a:rPr sz="2800" spc="-25" dirty="0">
                <a:latin typeface="Calibri"/>
                <a:cs typeface="Calibri"/>
              </a:rPr>
              <a:t> </a:t>
            </a:r>
            <a:r>
              <a:rPr sz="2800" spc="-20" dirty="0">
                <a:latin typeface="Calibri"/>
                <a:cs typeface="Calibri"/>
              </a:rPr>
              <a:t>N/ha</a:t>
            </a:r>
            <a:endParaRPr sz="2800" dirty="0">
              <a:latin typeface="Calibri"/>
              <a:cs typeface="Calibri"/>
            </a:endParaRPr>
          </a:p>
          <a:p>
            <a:pPr marL="698500" lvl="1" indent="-228600">
              <a:lnSpc>
                <a:spcPts val="2280"/>
              </a:lnSpc>
              <a:spcBef>
                <a:spcPts val="265"/>
              </a:spcBef>
              <a:buClr>
                <a:srgbClr val="00B050"/>
              </a:buClr>
              <a:buFont typeface="Arial"/>
              <a:buChar char="•"/>
              <a:tabLst>
                <a:tab pos="697865" algn="l"/>
                <a:tab pos="698500" algn="l"/>
              </a:tabLst>
            </a:pPr>
            <a:r>
              <a:rPr lang="en-IE" sz="2800" dirty="0" smtClean="0">
                <a:latin typeface="Calibri"/>
                <a:cs typeface="Calibri"/>
              </a:rPr>
              <a:t>6 species MSS </a:t>
            </a:r>
            <a:r>
              <a:rPr sz="2800" dirty="0" smtClean="0">
                <a:latin typeface="Calibri"/>
                <a:cs typeface="Calibri"/>
              </a:rPr>
              <a:t>-</a:t>
            </a:r>
            <a:r>
              <a:rPr sz="2800" spc="409" dirty="0" smtClean="0">
                <a:latin typeface="Calibri"/>
                <a:cs typeface="Calibri"/>
              </a:rPr>
              <a:t> </a:t>
            </a:r>
            <a:r>
              <a:rPr sz="2800" dirty="0">
                <a:latin typeface="Calibri"/>
                <a:cs typeface="Calibri"/>
              </a:rPr>
              <a:t>90</a:t>
            </a:r>
            <a:r>
              <a:rPr sz="2800" spc="-30" dirty="0">
                <a:latin typeface="Calibri"/>
                <a:cs typeface="Calibri"/>
              </a:rPr>
              <a:t> </a:t>
            </a:r>
            <a:r>
              <a:rPr sz="2800" dirty="0">
                <a:latin typeface="Calibri"/>
                <a:cs typeface="Calibri"/>
              </a:rPr>
              <a:t>kg</a:t>
            </a:r>
            <a:r>
              <a:rPr sz="2800" spc="-25" dirty="0">
                <a:latin typeface="Calibri"/>
                <a:cs typeface="Calibri"/>
              </a:rPr>
              <a:t> </a:t>
            </a:r>
            <a:r>
              <a:rPr sz="2800" spc="-20" dirty="0">
                <a:latin typeface="Calibri"/>
                <a:cs typeface="Calibri"/>
              </a:rPr>
              <a:t>N/ha</a:t>
            </a:r>
            <a:endParaRPr sz="2800" dirty="0">
              <a:latin typeface="Calibri"/>
              <a:cs typeface="Calibri"/>
            </a:endParaRPr>
          </a:p>
          <a:p>
            <a:pPr marL="241300" indent="-228600">
              <a:lnSpc>
                <a:spcPct val="100000"/>
              </a:lnSpc>
              <a:spcBef>
                <a:spcPts val="695"/>
              </a:spcBef>
              <a:buClr>
                <a:srgbClr val="00B050"/>
              </a:buClr>
              <a:buFont typeface="Arial"/>
              <a:buChar char="•"/>
              <a:tabLst>
                <a:tab pos="241300" algn="l"/>
              </a:tabLst>
            </a:pPr>
            <a:r>
              <a:rPr sz="2800" spc="-10" dirty="0">
                <a:latin typeface="Calibri"/>
                <a:cs typeface="Calibri"/>
              </a:rPr>
              <a:t>Stocked</a:t>
            </a:r>
            <a:r>
              <a:rPr sz="2800" spc="-45" dirty="0">
                <a:latin typeface="Calibri"/>
                <a:cs typeface="Calibri"/>
              </a:rPr>
              <a:t> </a:t>
            </a:r>
            <a:r>
              <a:rPr sz="2800" dirty="0">
                <a:latin typeface="Calibri"/>
                <a:cs typeface="Calibri"/>
              </a:rPr>
              <a:t>@</a:t>
            </a:r>
            <a:r>
              <a:rPr sz="2800" spc="-25" dirty="0">
                <a:latin typeface="Calibri"/>
                <a:cs typeface="Calibri"/>
              </a:rPr>
              <a:t> </a:t>
            </a:r>
            <a:r>
              <a:rPr sz="2800" dirty="0">
                <a:latin typeface="Calibri"/>
                <a:cs typeface="Calibri"/>
              </a:rPr>
              <a:t>2.5</a:t>
            </a:r>
            <a:r>
              <a:rPr sz="2800" spc="-30" dirty="0">
                <a:latin typeface="Calibri"/>
                <a:cs typeface="Calibri"/>
              </a:rPr>
              <a:t> </a:t>
            </a:r>
            <a:r>
              <a:rPr sz="2800" dirty="0">
                <a:latin typeface="Calibri"/>
                <a:cs typeface="Calibri"/>
              </a:rPr>
              <a:t>LU/ha</a:t>
            </a:r>
            <a:r>
              <a:rPr sz="2800" spc="-25" dirty="0">
                <a:latin typeface="Calibri"/>
                <a:cs typeface="Calibri"/>
              </a:rPr>
              <a:t> </a:t>
            </a:r>
            <a:r>
              <a:rPr lang="en-IE" sz="2800" dirty="0">
                <a:latin typeface="Calibri"/>
                <a:cs typeface="Calibri"/>
              </a:rPr>
              <a:t>-</a:t>
            </a:r>
            <a:r>
              <a:rPr sz="2800" spc="-20" dirty="0">
                <a:latin typeface="Calibri"/>
                <a:cs typeface="Calibri"/>
              </a:rPr>
              <a:t> </a:t>
            </a:r>
            <a:r>
              <a:rPr sz="2800" dirty="0">
                <a:latin typeface="Calibri"/>
                <a:cs typeface="Calibri"/>
              </a:rPr>
              <a:t>dairy</a:t>
            </a:r>
            <a:r>
              <a:rPr sz="2800" spc="-30" dirty="0">
                <a:latin typeface="Calibri"/>
                <a:cs typeface="Calibri"/>
              </a:rPr>
              <a:t> </a:t>
            </a:r>
            <a:r>
              <a:rPr sz="2800" dirty="0">
                <a:latin typeface="Calibri"/>
                <a:cs typeface="Calibri"/>
              </a:rPr>
              <a:t>calf</a:t>
            </a:r>
            <a:r>
              <a:rPr sz="2800" spc="-25" dirty="0">
                <a:latin typeface="Calibri"/>
                <a:cs typeface="Calibri"/>
              </a:rPr>
              <a:t> </a:t>
            </a:r>
            <a:r>
              <a:rPr sz="2800" dirty="0">
                <a:latin typeface="Calibri"/>
                <a:cs typeface="Calibri"/>
              </a:rPr>
              <a:t>to</a:t>
            </a:r>
            <a:r>
              <a:rPr sz="2800" spc="-40" dirty="0">
                <a:latin typeface="Calibri"/>
                <a:cs typeface="Calibri"/>
              </a:rPr>
              <a:t> </a:t>
            </a:r>
            <a:r>
              <a:rPr sz="2800" spc="-20" dirty="0">
                <a:latin typeface="Calibri"/>
                <a:cs typeface="Calibri"/>
              </a:rPr>
              <a:t>beef</a:t>
            </a:r>
            <a:endParaRPr sz="2800" dirty="0">
              <a:latin typeface="Calibri"/>
              <a:cs typeface="Calibri"/>
            </a:endParaRPr>
          </a:p>
          <a:p>
            <a:pPr marL="241300" indent="-228600">
              <a:lnSpc>
                <a:spcPct val="100000"/>
              </a:lnSpc>
              <a:spcBef>
                <a:spcPts val="705"/>
              </a:spcBef>
              <a:buClr>
                <a:srgbClr val="00B050"/>
              </a:buClr>
              <a:buFont typeface="Arial"/>
              <a:buChar char="•"/>
              <a:tabLst>
                <a:tab pos="241300" algn="l"/>
              </a:tabLst>
            </a:pPr>
            <a:r>
              <a:rPr sz="2800" spc="-10" dirty="0">
                <a:latin typeface="Calibri"/>
                <a:cs typeface="Calibri"/>
              </a:rPr>
              <a:t>Target</a:t>
            </a:r>
            <a:endParaRPr sz="2800" dirty="0">
              <a:latin typeface="Calibri"/>
              <a:cs typeface="Calibri"/>
            </a:endParaRPr>
          </a:p>
          <a:p>
            <a:pPr marL="698500" lvl="1" indent="-228600">
              <a:lnSpc>
                <a:spcPct val="100000"/>
              </a:lnSpc>
              <a:spcBef>
                <a:spcPts val="280"/>
              </a:spcBef>
              <a:buClr>
                <a:srgbClr val="00B050"/>
              </a:buClr>
              <a:buFont typeface="Arial"/>
              <a:buChar char="•"/>
              <a:tabLst>
                <a:tab pos="697865" algn="l"/>
                <a:tab pos="698500" algn="l"/>
              </a:tabLst>
            </a:pPr>
            <a:r>
              <a:rPr sz="2800" dirty="0">
                <a:latin typeface="Calibri"/>
                <a:cs typeface="Calibri"/>
              </a:rPr>
              <a:t>PGHM 1200</a:t>
            </a:r>
            <a:r>
              <a:rPr sz="2800" spc="-45" dirty="0">
                <a:latin typeface="Calibri"/>
                <a:cs typeface="Calibri"/>
              </a:rPr>
              <a:t> </a:t>
            </a:r>
            <a:r>
              <a:rPr lang="en-IE" sz="2800" dirty="0">
                <a:latin typeface="Calibri"/>
                <a:cs typeface="Calibri"/>
              </a:rPr>
              <a:t>-</a:t>
            </a:r>
            <a:r>
              <a:rPr sz="2800" dirty="0">
                <a:latin typeface="Calibri"/>
                <a:cs typeface="Calibri"/>
              </a:rPr>
              <a:t> 1800</a:t>
            </a:r>
            <a:r>
              <a:rPr sz="2800" spc="-30" dirty="0">
                <a:latin typeface="Calibri"/>
                <a:cs typeface="Calibri"/>
              </a:rPr>
              <a:t> </a:t>
            </a:r>
            <a:r>
              <a:rPr sz="2800" dirty="0">
                <a:latin typeface="Calibri"/>
                <a:cs typeface="Calibri"/>
              </a:rPr>
              <a:t>kg</a:t>
            </a:r>
            <a:r>
              <a:rPr sz="2800" spc="-5" dirty="0">
                <a:latin typeface="Calibri"/>
                <a:cs typeface="Calibri"/>
              </a:rPr>
              <a:t> </a:t>
            </a:r>
            <a:r>
              <a:rPr sz="2800" spc="-10" dirty="0">
                <a:latin typeface="Calibri"/>
                <a:cs typeface="Calibri"/>
              </a:rPr>
              <a:t>DM/ha</a:t>
            </a:r>
            <a:endParaRPr sz="2800" dirty="0">
              <a:latin typeface="Calibri"/>
              <a:cs typeface="Calibri"/>
            </a:endParaRPr>
          </a:p>
          <a:p>
            <a:pPr marL="698500" lvl="1" indent="-228600">
              <a:lnSpc>
                <a:spcPct val="100000"/>
              </a:lnSpc>
              <a:spcBef>
                <a:spcPts val="265"/>
              </a:spcBef>
              <a:buClr>
                <a:srgbClr val="00B050"/>
              </a:buClr>
              <a:buFont typeface="Arial"/>
              <a:buChar char="•"/>
              <a:tabLst>
                <a:tab pos="697865" algn="l"/>
                <a:tab pos="698500" algn="l"/>
              </a:tabLst>
            </a:pPr>
            <a:r>
              <a:rPr sz="2800" dirty="0">
                <a:latin typeface="Calibri"/>
                <a:cs typeface="Calibri"/>
              </a:rPr>
              <a:t>PGSH</a:t>
            </a:r>
            <a:r>
              <a:rPr sz="2800" spc="-15" dirty="0">
                <a:latin typeface="Calibri"/>
                <a:cs typeface="Calibri"/>
              </a:rPr>
              <a:t> </a:t>
            </a:r>
            <a:r>
              <a:rPr sz="2800" dirty="0">
                <a:latin typeface="Calibri"/>
                <a:cs typeface="Calibri"/>
              </a:rPr>
              <a:t>4cm</a:t>
            </a:r>
            <a:r>
              <a:rPr sz="2800" spc="-30" dirty="0">
                <a:latin typeface="Calibri"/>
                <a:cs typeface="Calibri"/>
              </a:rPr>
              <a:t> </a:t>
            </a:r>
            <a:r>
              <a:rPr sz="2800" dirty="0">
                <a:latin typeface="Calibri"/>
                <a:cs typeface="Calibri"/>
              </a:rPr>
              <a:t>v</a:t>
            </a:r>
            <a:r>
              <a:rPr lang="en-IE" sz="2800" dirty="0">
                <a:latin typeface="Calibri"/>
                <a:cs typeface="Calibri"/>
              </a:rPr>
              <a:t>s.</a:t>
            </a:r>
            <a:r>
              <a:rPr sz="2800" spc="-15" dirty="0">
                <a:latin typeface="Calibri"/>
                <a:cs typeface="Calibri"/>
              </a:rPr>
              <a:t> </a:t>
            </a:r>
            <a:r>
              <a:rPr sz="2800" dirty="0">
                <a:latin typeface="Calibri"/>
                <a:cs typeface="Calibri"/>
              </a:rPr>
              <a:t>6cm</a:t>
            </a:r>
            <a:r>
              <a:rPr sz="2800" spc="-30" dirty="0">
                <a:latin typeface="Calibri"/>
                <a:cs typeface="Calibri"/>
              </a:rPr>
              <a:t> </a:t>
            </a:r>
            <a:r>
              <a:rPr sz="2800" spc="-25" dirty="0">
                <a:latin typeface="Calibri"/>
                <a:cs typeface="Calibri"/>
              </a:rPr>
              <a:t>MSS</a:t>
            </a:r>
            <a:endParaRPr sz="2800" dirty="0">
              <a:latin typeface="Calibri"/>
              <a:cs typeface="Calibri"/>
            </a:endParaRPr>
          </a:p>
        </p:txBody>
      </p:sp>
      <p:pic>
        <p:nvPicPr>
          <p:cNvPr id="5" name="object 5" title="smartsward logo"/>
          <p:cNvPicPr/>
          <p:nvPr/>
        </p:nvPicPr>
        <p:blipFill>
          <a:blip r:embed="rId3" cstate="print"/>
          <a:stretch>
            <a:fillRect/>
          </a:stretch>
        </p:blipFill>
        <p:spPr>
          <a:xfrm>
            <a:off x="10912838" y="5636302"/>
            <a:ext cx="1130595" cy="1108736"/>
          </a:xfrm>
          <a:prstGeom prst="rect">
            <a:avLst/>
          </a:prstGeom>
        </p:spPr>
      </p:pic>
      <p:pic>
        <p:nvPicPr>
          <p:cNvPr id="6" name="object 6" title="photo of cattle"/>
          <p:cNvPicPr/>
          <p:nvPr/>
        </p:nvPicPr>
        <p:blipFill>
          <a:blip r:embed="rId4" cstate="print"/>
          <a:stretch>
            <a:fillRect/>
          </a:stretch>
        </p:blipFill>
        <p:spPr>
          <a:xfrm>
            <a:off x="7892112" y="1624471"/>
            <a:ext cx="3770236" cy="3781269"/>
          </a:xfrm>
          <a:prstGeom prst="rect">
            <a:avLst/>
          </a:prstGeom>
        </p:spPr>
      </p:pic>
      <p:pic>
        <p:nvPicPr>
          <p:cNvPr id="7" name="Picture 2" descr="Global Farm Platform">
            <a:extLst>
              <a:ext uri="{FF2B5EF4-FFF2-40B4-BE49-F238E27FC236}">
                <a16:creationId xmlns:a16="http://schemas.microsoft.com/office/drawing/2014/main" id="{C73C8E4C-2A3F-4BFB-874A-C9A092D9C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904" y="5582538"/>
            <a:ext cx="1968652" cy="1162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38200" y="365125"/>
            <a:ext cx="100746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pc="-10" dirty="0" smtClean="0"/>
              <a:t>Beef Grazing Study</a:t>
            </a:r>
            <a:endParaRPr lang="en-IE" dirty="0">
              <a:cs typeface="Calibri"/>
            </a:endParaRPr>
          </a:p>
        </p:txBody>
      </p:sp>
      <p:pic>
        <p:nvPicPr>
          <p:cNvPr id="9" name="Picture 8" title="multi4mor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15846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title="graph"/>
          <p:cNvSpPr>
            <a:spLocks noGrp="1"/>
          </p:cNvSpPr>
          <p:nvPr>
            <p:ph idx="1"/>
          </p:nvPr>
        </p:nvSpPr>
        <p:spPr/>
        <p:txBody>
          <a:bodyPr>
            <a:normAutofit/>
          </a:bodyPr>
          <a:lstStyle/>
          <a:p>
            <a:endParaRPr lang="en-IE" sz="2400" dirty="0" smtClean="0"/>
          </a:p>
          <a:p>
            <a:endParaRPr lang="en-IE" sz="2400" dirty="0"/>
          </a:p>
          <a:p>
            <a:endParaRPr lang="en-IE" sz="2400" dirty="0" smtClean="0"/>
          </a:p>
          <a:p>
            <a:endParaRPr lang="en-IE" sz="2400" dirty="0" smtClean="0"/>
          </a:p>
          <a:p>
            <a:endParaRPr lang="en-IE" sz="2400" dirty="0"/>
          </a:p>
          <a:p>
            <a:endParaRPr lang="en-IE" sz="2400" dirty="0" smtClean="0"/>
          </a:p>
          <a:p>
            <a:endParaRPr lang="en-IE" sz="2400" dirty="0"/>
          </a:p>
          <a:p>
            <a:endParaRPr lang="en-IE" sz="2400" dirty="0" smtClean="0"/>
          </a:p>
          <a:p>
            <a:endParaRPr lang="en-IE" sz="2400" dirty="0"/>
          </a:p>
          <a:p>
            <a:pPr marL="0" indent="0">
              <a:buNone/>
            </a:pPr>
            <a:endParaRPr lang="en-IE" sz="2400" dirty="0"/>
          </a:p>
        </p:txBody>
      </p:sp>
      <p:pic>
        <p:nvPicPr>
          <p:cNvPr id="4" name="Picture 3"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pic>
        <p:nvPicPr>
          <p:cNvPr id="5" name="Picture 4" title="graph of yields">
            <a:extLst>
              <a:ext uri="{FF2B5EF4-FFF2-40B4-BE49-F238E27FC236}">
                <a16:creationId xmlns:a16="http://schemas.microsoft.com/office/drawing/2014/main" id="{A7B7C20E-EEDE-6D72-A6B1-65A5CD73B731}"/>
              </a:ext>
            </a:extLst>
          </p:cNvPr>
          <p:cNvPicPr>
            <a:picLocks noChangeAspect="1"/>
          </p:cNvPicPr>
          <p:nvPr/>
        </p:nvPicPr>
        <p:blipFill>
          <a:blip r:embed="rId4"/>
          <a:stretch>
            <a:fillRect/>
          </a:stretch>
        </p:blipFill>
        <p:spPr>
          <a:xfrm>
            <a:off x="4944690" y="1610315"/>
            <a:ext cx="7248504" cy="4349102"/>
          </a:xfrm>
          <a:prstGeom prst="rect">
            <a:avLst/>
          </a:prstGeom>
        </p:spPr>
      </p:pic>
      <p:sp>
        <p:nvSpPr>
          <p:cNvPr id="6" name="object 20"/>
          <p:cNvSpPr txBox="1"/>
          <p:nvPr/>
        </p:nvSpPr>
        <p:spPr>
          <a:xfrm>
            <a:off x="10128721" y="6029815"/>
            <a:ext cx="1843664" cy="289823"/>
          </a:xfrm>
          <a:prstGeom prst="rect">
            <a:avLst/>
          </a:prstGeom>
        </p:spPr>
        <p:txBody>
          <a:bodyPr vert="horz" wrap="square" lIns="0" tIns="12700" rIns="0" bIns="0" rtlCol="0">
            <a:spAutoFit/>
          </a:bodyPr>
          <a:lstStyle/>
          <a:p>
            <a:pPr marL="12700">
              <a:lnSpc>
                <a:spcPct val="100000"/>
              </a:lnSpc>
              <a:spcBef>
                <a:spcPts val="100"/>
              </a:spcBef>
            </a:pPr>
            <a:r>
              <a:rPr lang="en-IE" sz="1800" dirty="0" smtClean="0">
                <a:latin typeface="Calibri"/>
                <a:cs typeface="Calibri"/>
              </a:rPr>
              <a:t>(</a:t>
            </a:r>
            <a:r>
              <a:rPr sz="1800" dirty="0" smtClean="0">
                <a:latin typeface="Calibri"/>
                <a:cs typeface="Calibri"/>
              </a:rPr>
              <a:t>Baker</a:t>
            </a:r>
            <a:r>
              <a:rPr sz="1800" spc="-45" dirty="0" smtClean="0">
                <a:latin typeface="Calibri"/>
                <a:cs typeface="Calibri"/>
              </a:rPr>
              <a:t> </a:t>
            </a:r>
            <a:r>
              <a:rPr sz="1800" i="1" dirty="0">
                <a:latin typeface="Calibri"/>
                <a:cs typeface="Calibri"/>
              </a:rPr>
              <a:t>et</a:t>
            </a:r>
            <a:r>
              <a:rPr sz="1800" i="1" spc="-25" dirty="0">
                <a:latin typeface="Calibri"/>
                <a:cs typeface="Calibri"/>
              </a:rPr>
              <a:t> </a:t>
            </a:r>
            <a:r>
              <a:rPr sz="1800" i="1" dirty="0">
                <a:latin typeface="Calibri"/>
                <a:cs typeface="Calibri"/>
              </a:rPr>
              <a:t>al.,</a:t>
            </a:r>
            <a:r>
              <a:rPr sz="1800" i="1" spc="-25" dirty="0">
                <a:latin typeface="Calibri"/>
                <a:cs typeface="Calibri"/>
              </a:rPr>
              <a:t> </a:t>
            </a:r>
            <a:r>
              <a:rPr sz="1800" spc="-20" dirty="0" smtClean="0">
                <a:latin typeface="Calibri"/>
                <a:cs typeface="Calibri"/>
              </a:rPr>
              <a:t>202</a:t>
            </a:r>
            <a:r>
              <a:rPr lang="en-IE" spc="-20" dirty="0" smtClean="0">
                <a:latin typeface="Calibri"/>
                <a:cs typeface="Calibri"/>
              </a:rPr>
              <a:t>3)</a:t>
            </a:r>
            <a:endParaRPr sz="1800" dirty="0">
              <a:latin typeface="Calibri"/>
              <a:cs typeface="Calibri"/>
            </a:endParaRPr>
          </a:p>
        </p:txBody>
      </p:sp>
      <p:sp>
        <p:nvSpPr>
          <p:cNvPr id="7" name="TextBox 6"/>
          <p:cNvSpPr txBox="1"/>
          <p:nvPr/>
        </p:nvSpPr>
        <p:spPr>
          <a:xfrm>
            <a:off x="838199" y="1779425"/>
            <a:ext cx="4391527" cy="2985433"/>
          </a:xfrm>
          <a:prstGeom prst="rect">
            <a:avLst/>
          </a:prstGeom>
          <a:noFill/>
        </p:spPr>
        <p:txBody>
          <a:bodyPr wrap="square" rtlCol="0">
            <a:spAutoFit/>
          </a:bodyPr>
          <a:lstStyle/>
          <a:p>
            <a:pPr>
              <a:spcBef>
                <a:spcPts val="600"/>
              </a:spcBef>
              <a:spcAft>
                <a:spcPts val="600"/>
              </a:spcAft>
            </a:pPr>
            <a:r>
              <a:rPr lang="en-IE" sz="2400" dirty="0" smtClean="0">
                <a:solidFill>
                  <a:srgbClr val="FF0000"/>
                </a:solidFill>
              </a:rPr>
              <a:t>PRG – perennial ryegrass monoculture</a:t>
            </a:r>
            <a:endParaRPr lang="en-IE" sz="2400" dirty="0"/>
          </a:p>
          <a:p>
            <a:pPr>
              <a:spcBef>
                <a:spcPts val="600"/>
              </a:spcBef>
              <a:spcAft>
                <a:spcPts val="600"/>
              </a:spcAft>
            </a:pPr>
            <a:r>
              <a:rPr lang="en-IE" sz="2400" dirty="0" smtClean="0">
                <a:solidFill>
                  <a:srgbClr val="FFC000"/>
                </a:solidFill>
              </a:rPr>
              <a:t>PRGWC – perennial ryegrass + white </a:t>
            </a:r>
            <a:r>
              <a:rPr lang="en-IE" sz="2400" dirty="0" smtClean="0">
                <a:solidFill>
                  <a:srgbClr val="FFC000"/>
                </a:solidFill>
              </a:rPr>
              <a:t>clover</a:t>
            </a:r>
            <a:endParaRPr lang="en-IE" sz="2400" dirty="0">
              <a:solidFill>
                <a:srgbClr val="00B050"/>
              </a:solidFill>
            </a:endParaRPr>
          </a:p>
          <a:p>
            <a:pPr>
              <a:spcBef>
                <a:spcPts val="600"/>
              </a:spcBef>
              <a:spcAft>
                <a:spcPts val="600"/>
              </a:spcAft>
            </a:pPr>
            <a:r>
              <a:rPr lang="en-IE" sz="2400" dirty="0" smtClean="0">
                <a:solidFill>
                  <a:srgbClr val="00B050"/>
                </a:solidFill>
              </a:rPr>
              <a:t>MSS – perennial ryegrass, white clover, red clover, timothy, plantain, chicory</a:t>
            </a:r>
            <a:endParaRPr lang="en-IE" sz="2400" dirty="0">
              <a:solidFill>
                <a:srgbClr val="00B050"/>
              </a:solidFill>
            </a:endParaRPr>
          </a:p>
        </p:txBody>
      </p:sp>
      <p:pic>
        <p:nvPicPr>
          <p:cNvPr id="8" name="Picture 8" descr="How To Make Chicory Coffee (or tea)">
            <a:extLst>
              <a:ext uri="{FF2B5EF4-FFF2-40B4-BE49-F238E27FC236}">
                <a16:creationId xmlns:a16="http://schemas.microsoft.com/office/drawing/2014/main" id="{06094851-9FC5-465A-A20B-2F8C560FF69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21" t="23654" r="26783"/>
          <a:stretch/>
        </p:blipFill>
        <p:spPr bwMode="auto">
          <a:xfrm>
            <a:off x="3441155" y="4704868"/>
            <a:ext cx="611679" cy="774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hat Is Chicory? (with pictures) | Botanical drawings, Watercolor flowers,  Wild flowers">
            <a:extLst>
              <a:ext uri="{FF2B5EF4-FFF2-40B4-BE49-F238E27FC236}">
                <a16:creationId xmlns:a16="http://schemas.microsoft.com/office/drawing/2014/main" id="{232037A5-0662-4059-8819-7B47E89CBB5B}"/>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7125" b="87500" l="9657" r="89700">
                        <a14:foregroundMark x1="31330" y1="73250" x2="31330" y2="73250"/>
                        <a14:foregroundMark x1="27897" y1="72250" x2="27897" y2="72250"/>
                        <a14:foregroundMark x1="34764" y1="87500" x2="34764" y2="87500"/>
                        <a14:foregroundMark x1="52361" y1="87125" x2="52361" y2="87125"/>
                        <a14:foregroundMark x1="50000" y1="7125" x2="50000" y2="7125"/>
                      </a14:backgroundRemoval>
                    </a14:imgEffect>
                  </a14:imgLayer>
                </a14:imgProps>
              </a:ext>
              <a:ext uri="{28A0092B-C50C-407E-A947-70E740481C1C}">
                <a14:useLocalDpi xmlns:a14="http://schemas.microsoft.com/office/drawing/2010/main" val="0"/>
              </a:ext>
            </a:extLst>
          </a:blip>
          <a:srcRect b="9550"/>
          <a:stretch/>
        </p:blipFill>
        <p:spPr bwMode="auto">
          <a:xfrm>
            <a:off x="3705043" y="4601176"/>
            <a:ext cx="552827" cy="858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title="illustration of plantain">
            <a:extLst>
              <a:ext uri="{FF2B5EF4-FFF2-40B4-BE49-F238E27FC236}">
                <a16:creationId xmlns:a16="http://schemas.microsoft.com/office/drawing/2014/main" id="{0C3E5A67-DCB1-4228-A870-724AC6685AB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78" b="81992" l="4762" r="91429">
                        <a14:foregroundMark x1="6667" y1="45127" x2="6667" y2="45127"/>
                        <a14:foregroundMark x1="5238" y1="65042" x2="5238" y2="65042"/>
                        <a14:foregroundMark x1="48095" y1="77119" x2="48095" y2="77119"/>
                        <a14:foregroundMark x1="29524" y1="82203" x2="29524" y2="82203"/>
                        <a14:foregroundMark x1="91429" y1="15042" x2="91429" y2="15042"/>
                        <a14:foregroundMark x1="75238" y1="5932" x2="75238" y2="5932"/>
                        <a14:foregroundMark x1="75238" y1="3178" x2="75238" y2="3178"/>
                        <a14:foregroundMark x1="46667" y1="14195" x2="46667" y2="14195"/>
                        <a14:foregroundMark x1="56190" y1="17161" x2="56190" y2="17161"/>
                        <a14:foregroundMark x1="87619" y1="13559" x2="87619" y2="13559"/>
                        <a14:foregroundMark x1="57619" y1="17161" x2="57619" y2="17161"/>
                        <a14:foregroundMark x1="44286" y1="20551" x2="44286" y2="20551"/>
                        <a14:foregroundMark x1="42381" y1="22881" x2="42381" y2="22881"/>
                        <a14:foregroundMark x1="89524" y1="28178" x2="89524" y2="28178"/>
                        <a14:foregroundMark x1="41905" y1="40042" x2="41905" y2="40042"/>
                        <a14:foregroundMark x1="80000" y1="16525" x2="80000" y2="16525"/>
                        <a14:foregroundMark x1="41429" y1="37712" x2="41429" y2="37712"/>
                        <a14:foregroundMark x1="41429" y1="36653" x2="41429" y2="36653"/>
                        <a14:backgroundMark x1="19048" y1="66737" x2="19048" y2="66737"/>
                        <a14:backgroundMark x1="17143" y1="56992" x2="17143" y2="56992"/>
                        <a14:backgroundMark x1="49524" y1="62924" x2="49524" y2="62924"/>
                        <a14:backgroundMark x1="29048" y1="64831" x2="29048" y2="64831"/>
                        <a14:backgroundMark x1="69524" y1="43220" x2="69524" y2="43220"/>
                        <a14:backgroundMark x1="78095" y1="39831" x2="78095" y2="39831"/>
                        <a14:backgroundMark x1="39524" y1="44068" x2="39524" y2="44068"/>
                        <a14:backgroundMark x1="39524" y1="42373" x2="39524" y2="42373"/>
                        <a14:backgroundMark x1="39524" y1="40466" x2="39524" y2="40466"/>
                        <a14:backgroundMark x1="31905" y1="56356" x2="31905" y2="56356"/>
                        <a14:backgroundMark x1="39048" y1="66949" x2="39048" y2="66949"/>
                        <a14:backgroundMark x1="37143" y1="65254" x2="37143" y2="65254"/>
                        <a14:backgroundMark x1="40000" y1="36864" x2="40000" y2="36864"/>
                        <a14:backgroundMark x1="40000" y1="38559" x2="40000" y2="38559"/>
                      </a14:backgroundRemoval>
                    </a14:imgEffect>
                  </a14:imgLayer>
                </a14:imgProps>
              </a:ext>
            </a:extLst>
          </a:blip>
          <a:srcRect b="15181"/>
          <a:stretch/>
        </p:blipFill>
        <p:spPr>
          <a:xfrm>
            <a:off x="4257870" y="5263588"/>
            <a:ext cx="682078" cy="1048312"/>
          </a:xfrm>
          <a:prstGeom prst="rect">
            <a:avLst/>
          </a:prstGeom>
        </p:spPr>
      </p:pic>
      <p:pic>
        <p:nvPicPr>
          <p:cNvPr id="11" name="Picture 10" title="illustration of chicory">
            <a:extLst>
              <a:ext uri="{FF2B5EF4-FFF2-40B4-BE49-F238E27FC236}">
                <a16:creationId xmlns:a16="http://schemas.microsoft.com/office/drawing/2014/main" id="{3904D660-D832-447B-ACD7-B10987F8F26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579" b="74950" l="3944" r="95775">
                        <a14:foregroundMark x1="27606" y1="3976" x2="27606" y2="3976"/>
                        <a14:foregroundMark x1="9296" y1="26044" x2="9296" y2="26044"/>
                        <a14:foregroundMark x1="3944" y1="22664" x2="3944" y2="22664"/>
                        <a14:foregroundMark x1="92113" y1="52485" x2="92113" y2="52485"/>
                        <a14:foregroundMark x1="95775" y1="52485" x2="95775" y2="52485"/>
                        <a14:foregroundMark x1="62817" y1="71173" x2="62817" y2="71173"/>
                        <a14:foregroundMark x1="27606" y1="72565" x2="27606" y2="72565"/>
                        <a14:foregroundMark x1="21690" y1="74950" x2="21690" y2="74950"/>
                      </a14:backgroundRemoval>
                    </a14:imgEffect>
                  </a14:imgLayer>
                </a14:imgProps>
              </a:ext>
            </a:extLst>
          </a:blip>
          <a:srcRect b="21172"/>
          <a:stretch/>
        </p:blipFill>
        <p:spPr>
          <a:xfrm>
            <a:off x="3571050" y="4992171"/>
            <a:ext cx="733932" cy="838739"/>
          </a:xfrm>
          <a:prstGeom prst="rect">
            <a:avLst/>
          </a:prstGeom>
        </p:spPr>
      </p:pic>
      <p:pic>
        <p:nvPicPr>
          <p:cNvPr id="12" name="Picture 11" title="illustration of red clover">
            <a:extLst>
              <a:ext uri="{FF2B5EF4-FFF2-40B4-BE49-F238E27FC236}">
                <a16:creationId xmlns:a16="http://schemas.microsoft.com/office/drawing/2014/main" id="{46D1A88E-696F-45C2-B266-71D3B626C03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885" b="83462" l="4693" r="96390">
                        <a14:foregroundMark x1="90253" y1="35577" x2="90253" y2="35577"/>
                        <a14:foregroundMark x1="96390" y1="33654" x2="96390" y2="33654"/>
                        <a14:foregroundMark x1="55596" y1="77500" x2="55596" y2="77500"/>
                        <a14:foregroundMark x1="57040" y1="80577" x2="57040" y2="80577"/>
                        <a14:foregroundMark x1="59206" y1="83462" x2="59206" y2="83462"/>
                        <a14:foregroundMark x1="41155" y1="5000" x2="41155" y2="5000"/>
                        <a14:foregroundMark x1="29603" y1="4615" x2="29603" y2="4615"/>
                        <a14:foregroundMark x1="44765" y1="2885" x2="44765" y2="2885"/>
                        <a14:foregroundMark x1="4693" y1="25192" x2="4693" y2="25192"/>
                        <a14:backgroundMark x1="63538" y1="32500" x2="63538" y2="32500"/>
                        <a14:backgroundMark x1="53069" y1="54615" x2="53069" y2="54615"/>
                        <a14:backgroundMark x1="78339" y1="70577" x2="78339" y2="70577"/>
                        <a14:backgroundMark x1="71119" y1="70000" x2="71119" y2="70000"/>
                        <a14:backgroundMark x1="35740" y1="43269" x2="35740" y2="43269"/>
                      </a14:backgroundRemoval>
                    </a14:imgEffect>
                  </a14:imgLayer>
                </a14:imgProps>
              </a:ext>
            </a:extLst>
          </a:blip>
          <a:srcRect b="15175"/>
          <a:stretch/>
        </p:blipFill>
        <p:spPr>
          <a:xfrm>
            <a:off x="2032709" y="4743657"/>
            <a:ext cx="715773" cy="1083665"/>
          </a:xfrm>
          <a:prstGeom prst="rect">
            <a:avLst/>
          </a:prstGeom>
          <a:ln>
            <a:noFill/>
          </a:ln>
        </p:spPr>
      </p:pic>
      <p:pic>
        <p:nvPicPr>
          <p:cNvPr id="13" name="Picture 12" title="illustration of white clover">
            <a:extLst>
              <a:ext uri="{FF2B5EF4-FFF2-40B4-BE49-F238E27FC236}">
                <a16:creationId xmlns:a16="http://schemas.microsoft.com/office/drawing/2014/main" id="{8235B149-F12C-4686-B501-6EDD40E2B3B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321" b="88113" l="5136" r="96979">
                        <a14:foregroundMark x1="5740" y1="32264" x2="5740" y2="32264"/>
                        <a14:foregroundMark x1="56495" y1="10377" x2="56495" y2="10377"/>
                        <a14:foregroundMark x1="56798" y1="8868" x2="56798" y2="8868"/>
                        <a14:foregroundMark x1="54381" y1="5849" x2="54381" y2="5849"/>
                        <a14:foregroundMark x1="52870" y1="6226" x2="52870" y2="6226"/>
                        <a14:foregroundMark x1="25378" y1="5094" x2="25378" y2="5094"/>
                        <a14:foregroundMark x1="25378" y1="5094" x2="25378" y2="5094"/>
                        <a14:foregroundMark x1="31722" y1="1509" x2="31722" y2="1509"/>
                        <a14:foregroundMark x1="91239" y1="29245" x2="91239" y2="29245"/>
                        <a14:foregroundMark x1="96979" y1="30377" x2="96979" y2="30377"/>
                        <a14:foregroundMark x1="73112" y1="65094" x2="73112" y2="65094"/>
                        <a14:foregroundMark x1="45619" y1="81321" x2="45619" y2="81321"/>
                        <a14:foregroundMark x1="51662" y1="84528" x2="51662" y2="84528"/>
                        <a14:foregroundMark x1="59819" y1="88113" x2="59819" y2="88113"/>
                        <a14:backgroundMark x1="40483" y1="29057" x2="40483" y2="29057"/>
                        <a14:backgroundMark x1="28399" y1="51887" x2="28399" y2="51887"/>
                        <a14:backgroundMark x1="17825" y1="53585" x2="17825" y2="53585"/>
                        <a14:backgroundMark x1="12991" y1="55849" x2="12991" y2="55849"/>
                        <a14:backgroundMark x1="33837" y1="62264" x2="33837" y2="62264"/>
                        <a14:backgroundMark x1="28097" y1="61509" x2="28097" y2="61509"/>
                        <a14:backgroundMark x1="24169" y1="50000" x2="24169" y2="50000"/>
                        <a14:backgroundMark x1="35045" y1="73396" x2="35045" y2="73396"/>
                      </a14:backgroundRemoval>
                    </a14:imgEffect>
                  </a14:imgLayer>
                </a14:imgProps>
              </a:ext>
            </a:extLst>
          </a:blip>
          <a:srcRect b="9450"/>
          <a:stretch/>
        </p:blipFill>
        <p:spPr>
          <a:xfrm>
            <a:off x="2851609" y="5278850"/>
            <a:ext cx="715773" cy="1083665"/>
          </a:xfrm>
          <a:prstGeom prst="rect">
            <a:avLst/>
          </a:prstGeom>
          <a:ln>
            <a:noFill/>
          </a:ln>
        </p:spPr>
      </p:pic>
      <p:pic>
        <p:nvPicPr>
          <p:cNvPr id="14" name="Picture 13" title="illustration of timothy">
            <a:extLst>
              <a:ext uri="{FF2B5EF4-FFF2-40B4-BE49-F238E27FC236}">
                <a16:creationId xmlns:a16="http://schemas.microsoft.com/office/drawing/2014/main" id="{DE3EF39A-1353-4B24-A5B5-12EA140F0A77}"/>
              </a:ext>
            </a:extLst>
          </p:cNvPr>
          <p:cNvPicPr>
            <a:picLocks noChangeAspect="1"/>
          </p:cNvPicPr>
          <p:nvPr/>
        </p:nvPicPr>
        <p:blipFill>
          <a:blip r:embed="rId16"/>
          <a:stretch>
            <a:fillRect/>
          </a:stretch>
        </p:blipFill>
        <p:spPr>
          <a:xfrm>
            <a:off x="1374662" y="5168763"/>
            <a:ext cx="818900" cy="1236940"/>
          </a:xfrm>
          <a:prstGeom prst="rect">
            <a:avLst/>
          </a:prstGeom>
        </p:spPr>
      </p:pic>
      <p:pic>
        <p:nvPicPr>
          <p:cNvPr id="15" name="Picture 14" title="illustration of ryegrass">
            <a:extLst>
              <a:ext uri="{FF2B5EF4-FFF2-40B4-BE49-F238E27FC236}">
                <a16:creationId xmlns:a16="http://schemas.microsoft.com/office/drawing/2014/main" id="{6A0F4686-6A81-4709-8D60-9CA8C1D9B189}"/>
              </a:ext>
            </a:extLst>
          </p:cNvPr>
          <p:cNvPicPr>
            <a:picLocks noChangeAspect="1"/>
          </p:cNvPicPr>
          <p:nvPr/>
        </p:nvPicPr>
        <p:blipFill>
          <a:blip r:embed="rId17"/>
          <a:stretch>
            <a:fillRect/>
          </a:stretch>
        </p:blipFill>
        <p:spPr>
          <a:xfrm>
            <a:off x="838200" y="4723725"/>
            <a:ext cx="611678" cy="940600"/>
          </a:xfrm>
          <a:prstGeom prst="rect">
            <a:avLst/>
          </a:prstGeom>
        </p:spPr>
      </p:pic>
      <p:pic>
        <p:nvPicPr>
          <p:cNvPr id="16" name="object 5" title="smartsward logo"/>
          <p:cNvPicPr/>
          <p:nvPr/>
        </p:nvPicPr>
        <p:blipFill>
          <a:blip r:embed="rId18" cstate="print"/>
          <a:stretch>
            <a:fillRect/>
          </a:stretch>
        </p:blipFill>
        <p:spPr>
          <a:xfrm>
            <a:off x="5390110" y="5539986"/>
            <a:ext cx="1130595" cy="1108736"/>
          </a:xfrm>
          <a:prstGeom prst="rect">
            <a:avLst/>
          </a:prstGeom>
        </p:spPr>
      </p:pic>
      <p:sp>
        <p:nvSpPr>
          <p:cNvPr id="20" name="Title 1"/>
          <p:cNvSpPr txBox="1">
            <a:spLocks/>
          </p:cNvSpPr>
          <p:nvPr/>
        </p:nvSpPr>
        <p:spPr>
          <a:xfrm>
            <a:off x="838200" y="365125"/>
            <a:ext cx="100746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pc="-10" dirty="0"/>
              <a:t>Beef Grazing Study</a:t>
            </a:r>
            <a:r>
              <a:rPr lang="en-IE" dirty="0">
                <a:cs typeface="Calibri"/>
              </a:rPr>
              <a:t> – Forage Yield</a:t>
            </a:r>
            <a:endParaRPr lang="en-IE" dirty="0">
              <a:cs typeface="Calibri"/>
            </a:endParaRPr>
          </a:p>
        </p:txBody>
      </p:sp>
    </p:spTree>
    <p:extLst>
      <p:ext uri="{BB962C8B-B14F-4D97-AF65-F5344CB8AC3E}">
        <p14:creationId xmlns:p14="http://schemas.microsoft.com/office/powerpoint/2010/main" val="2947211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04" y="675361"/>
            <a:ext cx="10515600" cy="1325563"/>
          </a:xfrm>
        </p:spPr>
        <p:txBody>
          <a:bodyPr/>
          <a:lstStyle/>
          <a:p>
            <a:r>
              <a:rPr lang="en-IE" spc="-10" dirty="0"/>
              <a:t>Beef Grazing Study</a:t>
            </a:r>
            <a:r>
              <a:rPr lang="en-IE" dirty="0">
                <a:cs typeface="Calibri"/>
              </a:rPr>
              <a:t> – Forage Quality</a:t>
            </a:r>
            <a:br>
              <a:rPr lang="en-IE" dirty="0">
                <a:cs typeface="Calibri"/>
              </a:rPr>
            </a:br>
            <a:endParaRPr lang="en-IE" dirty="0"/>
          </a:p>
        </p:txBody>
      </p:sp>
      <p:pic>
        <p:nvPicPr>
          <p:cNvPr id="41" name="object 5" title="smartsward logo"/>
          <p:cNvPicPr/>
          <p:nvPr/>
        </p:nvPicPr>
        <p:blipFill>
          <a:blip r:embed="rId3" cstate="print"/>
          <a:stretch>
            <a:fillRect/>
          </a:stretch>
        </p:blipFill>
        <p:spPr>
          <a:xfrm>
            <a:off x="2266" y="5709906"/>
            <a:ext cx="1130595" cy="1108736"/>
          </a:xfrm>
          <a:prstGeom prst="rect">
            <a:avLst/>
          </a:prstGeom>
        </p:spPr>
      </p:pic>
      <p:sp>
        <p:nvSpPr>
          <p:cNvPr id="4" name="object 4"/>
          <p:cNvSpPr txBox="1"/>
          <p:nvPr/>
        </p:nvSpPr>
        <p:spPr>
          <a:xfrm>
            <a:off x="10208158" y="6576326"/>
            <a:ext cx="1789272" cy="289823"/>
          </a:xfrm>
          <a:prstGeom prst="rect">
            <a:avLst/>
          </a:prstGeom>
        </p:spPr>
        <p:txBody>
          <a:bodyPr vert="horz" wrap="square" lIns="0" tIns="12700" rIns="0" bIns="0" rtlCol="0">
            <a:spAutoFit/>
          </a:bodyPr>
          <a:lstStyle/>
          <a:p>
            <a:pPr marL="12700">
              <a:lnSpc>
                <a:spcPct val="100000"/>
              </a:lnSpc>
              <a:spcBef>
                <a:spcPts val="100"/>
              </a:spcBef>
            </a:pPr>
            <a:r>
              <a:rPr lang="en-IE" sz="1800" dirty="0" smtClean="0">
                <a:latin typeface="Calibri"/>
                <a:cs typeface="Calibri"/>
              </a:rPr>
              <a:t>(</a:t>
            </a:r>
            <a:r>
              <a:rPr sz="1800" dirty="0" smtClean="0">
                <a:latin typeface="Calibri"/>
                <a:cs typeface="Calibri"/>
              </a:rPr>
              <a:t>Baker</a:t>
            </a:r>
            <a:r>
              <a:rPr sz="1800" spc="-45" dirty="0" smtClean="0">
                <a:latin typeface="Calibri"/>
                <a:cs typeface="Calibri"/>
              </a:rPr>
              <a:t> </a:t>
            </a:r>
            <a:r>
              <a:rPr sz="1800" i="1" dirty="0">
                <a:latin typeface="Calibri"/>
                <a:cs typeface="Calibri"/>
              </a:rPr>
              <a:t>et</a:t>
            </a:r>
            <a:r>
              <a:rPr sz="1800" i="1" spc="-25" dirty="0">
                <a:latin typeface="Calibri"/>
                <a:cs typeface="Calibri"/>
              </a:rPr>
              <a:t> </a:t>
            </a:r>
            <a:r>
              <a:rPr sz="1800" i="1" dirty="0">
                <a:latin typeface="Calibri"/>
                <a:cs typeface="Calibri"/>
              </a:rPr>
              <a:t>al.,</a:t>
            </a:r>
            <a:r>
              <a:rPr sz="1800" i="1" spc="-25" dirty="0">
                <a:latin typeface="Calibri"/>
                <a:cs typeface="Calibri"/>
              </a:rPr>
              <a:t> </a:t>
            </a:r>
            <a:r>
              <a:rPr sz="1800" spc="-20" dirty="0" smtClean="0">
                <a:latin typeface="Calibri"/>
                <a:cs typeface="Calibri"/>
              </a:rPr>
              <a:t>202</a:t>
            </a:r>
            <a:r>
              <a:rPr lang="en-IE" sz="1800" spc="-20" dirty="0" smtClean="0">
                <a:latin typeface="Calibri"/>
                <a:cs typeface="Calibri"/>
              </a:rPr>
              <a:t>3)</a:t>
            </a:r>
            <a:endParaRPr sz="1800" dirty="0">
              <a:latin typeface="Calibri"/>
              <a:cs typeface="Calibri"/>
            </a:endParaRPr>
          </a:p>
        </p:txBody>
      </p:sp>
      <p:graphicFrame>
        <p:nvGraphicFramePr>
          <p:cNvPr id="12" name="Chart 11" title="forage quality graph"/>
          <p:cNvGraphicFramePr>
            <a:graphicFrameLocks/>
          </p:cNvGraphicFramePr>
          <p:nvPr>
            <p:extLst>
              <p:ext uri="{D42A27DB-BD31-4B8C-83A1-F6EECF244321}">
                <p14:modId xmlns:p14="http://schemas.microsoft.com/office/powerpoint/2010/main" val="3956344478"/>
              </p:ext>
            </p:extLst>
          </p:nvPr>
        </p:nvGraphicFramePr>
        <p:xfrm>
          <a:off x="5650478" y="1324022"/>
          <a:ext cx="6541522" cy="540248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rot="16200000">
            <a:off x="-2324100" y="2781300"/>
            <a:ext cx="5257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tx1"/>
                </a:solidFill>
              </a:rPr>
              <a:t>g kg DM</a:t>
            </a:r>
            <a:r>
              <a:rPr lang="en-IE" sz="2800" baseline="30000" dirty="0" smtClean="0">
                <a:solidFill>
                  <a:schemeClr val="tx1"/>
                </a:solidFill>
                <a:effectLst/>
              </a:rPr>
              <a:t>-1</a:t>
            </a:r>
            <a:endParaRPr lang="en-IE" sz="2800" dirty="0">
              <a:solidFill>
                <a:schemeClr val="tx1"/>
              </a:solidFill>
            </a:endParaRPr>
          </a:p>
        </p:txBody>
      </p:sp>
      <p:graphicFrame>
        <p:nvGraphicFramePr>
          <p:cNvPr id="21" name="Chart 20" title="forage quality graph"/>
          <p:cNvGraphicFramePr>
            <a:graphicFrameLocks/>
          </p:cNvGraphicFramePr>
          <p:nvPr>
            <p:extLst>
              <p:ext uri="{D42A27DB-BD31-4B8C-83A1-F6EECF244321}">
                <p14:modId xmlns:p14="http://schemas.microsoft.com/office/powerpoint/2010/main" val="3752691624"/>
              </p:ext>
            </p:extLst>
          </p:nvPr>
        </p:nvGraphicFramePr>
        <p:xfrm>
          <a:off x="609600" y="1324022"/>
          <a:ext cx="5410200" cy="5402482"/>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600E62C4-CFAE-55D2-958C-9AEB23022EAB}"/>
              </a:ext>
            </a:extLst>
          </p:cNvPr>
          <p:cNvSpPr/>
          <p:nvPr/>
        </p:nvSpPr>
        <p:spPr>
          <a:xfrm>
            <a:off x="1143001" y="1304923"/>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x</a:t>
            </a:r>
          </a:p>
        </p:txBody>
      </p:sp>
      <p:sp>
        <p:nvSpPr>
          <p:cNvPr id="23" name="Rectangle 22">
            <a:extLst>
              <a:ext uri="{FF2B5EF4-FFF2-40B4-BE49-F238E27FC236}">
                <a16:creationId xmlns:a16="http://schemas.microsoft.com/office/drawing/2014/main" id="{600E62C4-CFAE-55D2-958C-9AEB23022EAB}"/>
              </a:ext>
            </a:extLst>
          </p:cNvPr>
          <p:cNvSpPr/>
          <p:nvPr/>
        </p:nvSpPr>
        <p:spPr>
          <a:xfrm>
            <a:off x="1504950" y="1500161"/>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y</a:t>
            </a:r>
            <a:endParaRPr lang="en-IE" dirty="0">
              <a:solidFill>
                <a:schemeClr val="tx1"/>
              </a:solidFill>
            </a:endParaRPr>
          </a:p>
        </p:txBody>
      </p:sp>
      <p:sp>
        <p:nvSpPr>
          <p:cNvPr id="24" name="Rectangle 23">
            <a:extLst>
              <a:ext uri="{FF2B5EF4-FFF2-40B4-BE49-F238E27FC236}">
                <a16:creationId xmlns:a16="http://schemas.microsoft.com/office/drawing/2014/main" id="{600E62C4-CFAE-55D2-958C-9AEB23022EAB}"/>
              </a:ext>
            </a:extLst>
          </p:cNvPr>
          <p:cNvSpPr/>
          <p:nvPr/>
        </p:nvSpPr>
        <p:spPr>
          <a:xfrm>
            <a:off x="1790701" y="1601532"/>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y</a:t>
            </a:r>
            <a:endParaRPr lang="en-IE" dirty="0">
              <a:solidFill>
                <a:schemeClr val="tx1"/>
              </a:solidFill>
            </a:endParaRPr>
          </a:p>
        </p:txBody>
      </p:sp>
      <p:sp>
        <p:nvSpPr>
          <p:cNvPr id="25" name="Rectangle 24">
            <a:extLst>
              <a:ext uri="{FF2B5EF4-FFF2-40B4-BE49-F238E27FC236}">
                <a16:creationId xmlns:a16="http://schemas.microsoft.com/office/drawing/2014/main" id="{600E62C4-CFAE-55D2-958C-9AEB23022EAB}"/>
              </a:ext>
            </a:extLst>
          </p:cNvPr>
          <p:cNvSpPr/>
          <p:nvPr/>
        </p:nvSpPr>
        <p:spPr>
          <a:xfrm>
            <a:off x="4191000" y="5218109"/>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x</a:t>
            </a:r>
          </a:p>
        </p:txBody>
      </p:sp>
      <p:sp>
        <p:nvSpPr>
          <p:cNvPr id="26" name="Rectangle 25">
            <a:extLst>
              <a:ext uri="{FF2B5EF4-FFF2-40B4-BE49-F238E27FC236}">
                <a16:creationId xmlns:a16="http://schemas.microsoft.com/office/drawing/2014/main" id="{600E62C4-CFAE-55D2-958C-9AEB23022EAB}"/>
              </a:ext>
            </a:extLst>
          </p:cNvPr>
          <p:cNvSpPr/>
          <p:nvPr/>
        </p:nvSpPr>
        <p:spPr>
          <a:xfrm>
            <a:off x="4495800" y="5218108"/>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x</a:t>
            </a:r>
          </a:p>
        </p:txBody>
      </p:sp>
      <p:sp>
        <p:nvSpPr>
          <p:cNvPr id="27" name="Rectangle 26">
            <a:extLst>
              <a:ext uri="{FF2B5EF4-FFF2-40B4-BE49-F238E27FC236}">
                <a16:creationId xmlns:a16="http://schemas.microsoft.com/office/drawing/2014/main" id="{600E62C4-CFAE-55D2-958C-9AEB23022EAB}"/>
              </a:ext>
            </a:extLst>
          </p:cNvPr>
          <p:cNvSpPr/>
          <p:nvPr/>
        </p:nvSpPr>
        <p:spPr>
          <a:xfrm>
            <a:off x="4876800" y="5218110"/>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y</a:t>
            </a:r>
            <a:endParaRPr lang="en-IE" dirty="0">
              <a:solidFill>
                <a:schemeClr val="tx1"/>
              </a:solidFill>
            </a:endParaRPr>
          </a:p>
        </p:txBody>
      </p:sp>
      <p:sp>
        <p:nvSpPr>
          <p:cNvPr id="28" name="Rectangle 27">
            <a:extLst>
              <a:ext uri="{FF2B5EF4-FFF2-40B4-BE49-F238E27FC236}">
                <a16:creationId xmlns:a16="http://schemas.microsoft.com/office/drawing/2014/main" id="{600E62C4-CFAE-55D2-958C-9AEB23022EAB}"/>
              </a:ext>
            </a:extLst>
          </p:cNvPr>
          <p:cNvSpPr/>
          <p:nvPr/>
        </p:nvSpPr>
        <p:spPr>
          <a:xfrm>
            <a:off x="6324600" y="2849589"/>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x</a:t>
            </a:r>
          </a:p>
        </p:txBody>
      </p:sp>
      <p:sp>
        <p:nvSpPr>
          <p:cNvPr id="29" name="Rectangle 28">
            <a:extLst>
              <a:ext uri="{FF2B5EF4-FFF2-40B4-BE49-F238E27FC236}">
                <a16:creationId xmlns:a16="http://schemas.microsoft.com/office/drawing/2014/main" id="{600E62C4-CFAE-55D2-958C-9AEB23022EAB}"/>
              </a:ext>
            </a:extLst>
          </p:cNvPr>
          <p:cNvSpPr/>
          <p:nvPr/>
        </p:nvSpPr>
        <p:spPr>
          <a:xfrm>
            <a:off x="6610777" y="2435457"/>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y</a:t>
            </a:r>
          </a:p>
        </p:txBody>
      </p:sp>
      <p:sp>
        <p:nvSpPr>
          <p:cNvPr id="30" name="Rectangle 29">
            <a:extLst>
              <a:ext uri="{FF2B5EF4-FFF2-40B4-BE49-F238E27FC236}">
                <a16:creationId xmlns:a16="http://schemas.microsoft.com/office/drawing/2014/main" id="{600E62C4-CFAE-55D2-958C-9AEB23022EAB}"/>
              </a:ext>
            </a:extLst>
          </p:cNvPr>
          <p:cNvSpPr/>
          <p:nvPr/>
        </p:nvSpPr>
        <p:spPr>
          <a:xfrm>
            <a:off x="7010401" y="2243750"/>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y</a:t>
            </a:r>
          </a:p>
        </p:txBody>
      </p:sp>
      <p:sp>
        <p:nvSpPr>
          <p:cNvPr id="31" name="Rectangle 30">
            <a:extLst>
              <a:ext uri="{FF2B5EF4-FFF2-40B4-BE49-F238E27FC236}">
                <a16:creationId xmlns:a16="http://schemas.microsoft.com/office/drawing/2014/main" id="{600E62C4-CFAE-55D2-958C-9AEB23022EAB}"/>
              </a:ext>
            </a:extLst>
          </p:cNvPr>
          <p:cNvSpPr/>
          <p:nvPr/>
        </p:nvSpPr>
        <p:spPr>
          <a:xfrm>
            <a:off x="8006463" y="3976023"/>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rPr>
              <a:t>xy</a:t>
            </a:r>
            <a:endParaRPr lang="en-IE" dirty="0">
              <a:solidFill>
                <a:schemeClr val="tx1"/>
              </a:solidFill>
            </a:endParaRPr>
          </a:p>
        </p:txBody>
      </p:sp>
      <p:sp>
        <p:nvSpPr>
          <p:cNvPr id="32" name="Rectangle 31">
            <a:extLst>
              <a:ext uri="{FF2B5EF4-FFF2-40B4-BE49-F238E27FC236}">
                <a16:creationId xmlns:a16="http://schemas.microsoft.com/office/drawing/2014/main" id="{600E62C4-CFAE-55D2-958C-9AEB23022EAB}"/>
              </a:ext>
            </a:extLst>
          </p:cNvPr>
          <p:cNvSpPr/>
          <p:nvPr/>
        </p:nvSpPr>
        <p:spPr>
          <a:xfrm>
            <a:off x="8302068" y="3925956"/>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y</a:t>
            </a:r>
          </a:p>
        </p:txBody>
      </p:sp>
      <p:sp>
        <p:nvSpPr>
          <p:cNvPr id="33" name="Rectangle 32">
            <a:extLst>
              <a:ext uri="{FF2B5EF4-FFF2-40B4-BE49-F238E27FC236}">
                <a16:creationId xmlns:a16="http://schemas.microsoft.com/office/drawing/2014/main" id="{600E62C4-CFAE-55D2-958C-9AEB23022EAB}"/>
              </a:ext>
            </a:extLst>
          </p:cNvPr>
          <p:cNvSpPr/>
          <p:nvPr/>
        </p:nvSpPr>
        <p:spPr>
          <a:xfrm>
            <a:off x="7695646" y="4038600"/>
            <a:ext cx="1219200"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x</a:t>
            </a:r>
            <a:endParaRPr lang="en-IE" dirty="0">
              <a:solidFill>
                <a:schemeClr val="tx1"/>
              </a:solidFill>
            </a:endParaRPr>
          </a:p>
        </p:txBody>
      </p:sp>
      <p:sp>
        <p:nvSpPr>
          <p:cNvPr id="34" name="Rectangle 33">
            <a:extLst>
              <a:ext uri="{FF2B5EF4-FFF2-40B4-BE49-F238E27FC236}">
                <a16:creationId xmlns:a16="http://schemas.microsoft.com/office/drawing/2014/main" id="{600E62C4-CFAE-55D2-958C-9AEB23022EAB}"/>
              </a:ext>
            </a:extLst>
          </p:cNvPr>
          <p:cNvSpPr/>
          <p:nvPr/>
        </p:nvSpPr>
        <p:spPr>
          <a:xfrm>
            <a:off x="9474115" y="3118473"/>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y</a:t>
            </a:r>
          </a:p>
        </p:txBody>
      </p:sp>
      <p:sp>
        <p:nvSpPr>
          <p:cNvPr id="35" name="Rectangle 34">
            <a:extLst>
              <a:ext uri="{FF2B5EF4-FFF2-40B4-BE49-F238E27FC236}">
                <a16:creationId xmlns:a16="http://schemas.microsoft.com/office/drawing/2014/main" id="{600E62C4-CFAE-55D2-958C-9AEB23022EAB}"/>
              </a:ext>
            </a:extLst>
          </p:cNvPr>
          <p:cNvSpPr/>
          <p:nvPr/>
        </p:nvSpPr>
        <p:spPr>
          <a:xfrm>
            <a:off x="9148303" y="2684279"/>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x</a:t>
            </a:r>
            <a:endParaRPr lang="en-IE" dirty="0">
              <a:solidFill>
                <a:schemeClr val="tx1"/>
              </a:solidFill>
            </a:endParaRPr>
          </a:p>
        </p:txBody>
      </p:sp>
      <p:sp>
        <p:nvSpPr>
          <p:cNvPr id="36" name="Rectangle 35">
            <a:extLst>
              <a:ext uri="{FF2B5EF4-FFF2-40B4-BE49-F238E27FC236}">
                <a16:creationId xmlns:a16="http://schemas.microsoft.com/office/drawing/2014/main" id="{600E62C4-CFAE-55D2-958C-9AEB23022EAB}"/>
              </a:ext>
            </a:extLst>
          </p:cNvPr>
          <p:cNvSpPr/>
          <p:nvPr/>
        </p:nvSpPr>
        <p:spPr>
          <a:xfrm>
            <a:off x="9773203" y="3286906"/>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z</a:t>
            </a:r>
            <a:endParaRPr lang="en-IE" dirty="0">
              <a:solidFill>
                <a:schemeClr val="tx1"/>
              </a:solidFill>
            </a:endParaRPr>
          </a:p>
        </p:txBody>
      </p:sp>
      <p:sp>
        <p:nvSpPr>
          <p:cNvPr id="37" name="Rectangle 36">
            <a:extLst>
              <a:ext uri="{FF2B5EF4-FFF2-40B4-BE49-F238E27FC236}">
                <a16:creationId xmlns:a16="http://schemas.microsoft.com/office/drawing/2014/main" id="{600E62C4-CFAE-55D2-958C-9AEB23022EAB}"/>
              </a:ext>
            </a:extLst>
          </p:cNvPr>
          <p:cNvSpPr/>
          <p:nvPr/>
        </p:nvSpPr>
        <p:spPr>
          <a:xfrm>
            <a:off x="10820277" y="2017998"/>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y</a:t>
            </a:r>
          </a:p>
        </p:txBody>
      </p:sp>
      <p:sp>
        <p:nvSpPr>
          <p:cNvPr id="38" name="Rectangle 37">
            <a:extLst>
              <a:ext uri="{FF2B5EF4-FFF2-40B4-BE49-F238E27FC236}">
                <a16:creationId xmlns:a16="http://schemas.microsoft.com/office/drawing/2014/main" id="{600E62C4-CFAE-55D2-958C-9AEB23022EAB}"/>
              </a:ext>
            </a:extLst>
          </p:cNvPr>
          <p:cNvSpPr/>
          <p:nvPr/>
        </p:nvSpPr>
        <p:spPr>
          <a:xfrm>
            <a:off x="11128385" y="2394696"/>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z</a:t>
            </a:r>
            <a:endParaRPr lang="en-IE" dirty="0">
              <a:solidFill>
                <a:schemeClr val="tx1"/>
              </a:solidFill>
            </a:endParaRPr>
          </a:p>
        </p:txBody>
      </p:sp>
      <p:sp>
        <p:nvSpPr>
          <p:cNvPr id="39" name="Rectangle 38">
            <a:extLst>
              <a:ext uri="{FF2B5EF4-FFF2-40B4-BE49-F238E27FC236}">
                <a16:creationId xmlns:a16="http://schemas.microsoft.com/office/drawing/2014/main" id="{600E62C4-CFAE-55D2-958C-9AEB23022EAB}"/>
              </a:ext>
            </a:extLst>
          </p:cNvPr>
          <p:cNvSpPr/>
          <p:nvPr/>
        </p:nvSpPr>
        <p:spPr>
          <a:xfrm>
            <a:off x="10515600" y="1520038"/>
            <a:ext cx="1059854" cy="50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x</a:t>
            </a:r>
            <a:endParaRPr lang="en-IE" dirty="0">
              <a:solidFill>
                <a:schemeClr val="tx1"/>
              </a:solidFill>
            </a:endParaRPr>
          </a:p>
        </p:txBody>
      </p:sp>
      <p:pic>
        <p:nvPicPr>
          <p:cNvPr id="40" name="Picture 39" title="multi4mor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271178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Conclusions</a:t>
            </a:r>
            <a:endParaRPr lang="en-IE" dirty="0"/>
          </a:p>
        </p:txBody>
      </p:sp>
      <p:sp>
        <p:nvSpPr>
          <p:cNvPr id="3" name="Content Placeholder 2"/>
          <p:cNvSpPr>
            <a:spLocks noGrp="1"/>
          </p:cNvSpPr>
          <p:nvPr>
            <p:ph idx="1"/>
          </p:nvPr>
        </p:nvSpPr>
        <p:spPr/>
        <p:txBody>
          <a:bodyPr>
            <a:normAutofit fontScale="92500"/>
          </a:bodyPr>
          <a:lstStyle/>
          <a:p>
            <a:r>
              <a:rPr lang="en-IE" dirty="0" smtClean="0"/>
              <a:t>There is an abundance of evidence from experimental studies to show that:</a:t>
            </a:r>
          </a:p>
          <a:p>
            <a:r>
              <a:rPr lang="en-IE" dirty="0" smtClean="0"/>
              <a:t>Grass-clover mixtures (with varying relative abundance) produce higher forage yield than the best-performing component monoculture (all at the same nitrogen level)</a:t>
            </a:r>
          </a:p>
          <a:p>
            <a:r>
              <a:rPr lang="en-IE" dirty="0" smtClean="0"/>
              <a:t>Multi-species mixtures </a:t>
            </a:r>
            <a:r>
              <a:rPr lang="en-IE" dirty="0"/>
              <a:t>produce higher forage yield</a:t>
            </a:r>
            <a:r>
              <a:rPr lang="en-IE" dirty="0" smtClean="0"/>
              <a:t> </a:t>
            </a:r>
            <a:r>
              <a:rPr lang="en-IE" dirty="0"/>
              <a:t>than the best-performing component monoculture (</a:t>
            </a:r>
            <a:r>
              <a:rPr lang="en-IE" dirty="0" smtClean="0"/>
              <a:t>a</a:t>
            </a:r>
          </a:p>
          <a:p>
            <a:r>
              <a:rPr lang="en-IE" dirty="0" smtClean="0"/>
              <a:t>Multi-species swards produce </a:t>
            </a:r>
            <a:r>
              <a:rPr lang="en-IE" dirty="0"/>
              <a:t>higher forage yield than the best-performing component monoculture (all at the same nitrogen level) </a:t>
            </a:r>
            <a:endParaRPr lang="en-IE" dirty="0" smtClean="0"/>
          </a:p>
          <a:p>
            <a:r>
              <a:rPr lang="en-IE" dirty="0"/>
              <a:t>Multi-species swards </a:t>
            </a:r>
            <a:r>
              <a:rPr lang="en-IE" dirty="0" smtClean="0"/>
              <a:t>with lower nitrogen application can produce </a:t>
            </a:r>
            <a:r>
              <a:rPr lang="en-IE" dirty="0"/>
              <a:t>higher forage yield than </a:t>
            </a:r>
            <a:r>
              <a:rPr lang="en-IE" dirty="0" smtClean="0"/>
              <a:t>grass-only swards with higher nitrogen application. </a:t>
            </a:r>
            <a:endParaRPr lang="en-IE" dirty="0"/>
          </a:p>
        </p:txBody>
      </p:sp>
      <p:pic>
        <p:nvPicPr>
          <p:cNvPr id="4" name="Picture 3" title="multi4mor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72048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Looking to the future</a:t>
            </a:r>
            <a:endParaRPr lang="en-IE" dirty="0"/>
          </a:p>
        </p:txBody>
      </p:sp>
      <p:sp>
        <p:nvSpPr>
          <p:cNvPr id="3" name="Content Placeholder 2"/>
          <p:cNvSpPr>
            <a:spLocks noGrp="1"/>
          </p:cNvSpPr>
          <p:nvPr>
            <p:ph idx="1"/>
          </p:nvPr>
        </p:nvSpPr>
        <p:spPr/>
        <p:txBody>
          <a:bodyPr/>
          <a:lstStyle/>
          <a:p>
            <a:r>
              <a:rPr lang="en-IE" dirty="0" smtClean="0"/>
              <a:t>A key question that is currently being investigated is: what is additional effect of increasing plant diversity from a grass-clover two-species mixture to a) grass-clover mixtures with &gt;2 species and b) grass-clover-herb mixtures. </a:t>
            </a:r>
          </a:p>
          <a:p>
            <a:r>
              <a:rPr lang="en-IE" dirty="0" smtClean="0"/>
              <a:t>Given the multiple agronomic and environmental expectations from grassland systems, any assessment of forage yield should also be complemented by an assessment of these other system services e.g. livestock performance, nitrogen utilisation efficiency, gaseous emissions, nitrate leaching, weed suppression, drought resistance, soil biodiversity etc. </a:t>
            </a:r>
            <a:endParaRPr lang="en-IE" dirty="0"/>
          </a:p>
        </p:txBody>
      </p:sp>
      <p:pic>
        <p:nvPicPr>
          <p:cNvPr id="4" name="Picture 3" title="multi4mor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879954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7" descr="Agri-Food and Biosciences Institute" title="AFBI logo"/>
          <p:cNvPicPr preferRelativeResize="0"/>
          <p:nvPr/>
        </p:nvPicPr>
        <p:blipFill rotWithShape="1">
          <a:blip r:embed="rId3">
            <a:alphaModFix/>
          </a:blip>
          <a:srcRect l="7689" t="13997" r="4899" b="16741"/>
          <a:stretch/>
        </p:blipFill>
        <p:spPr>
          <a:xfrm>
            <a:off x="7876484" y="5161101"/>
            <a:ext cx="1943100" cy="495300"/>
          </a:xfrm>
          <a:prstGeom prst="rect">
            <a:avLst/>
          </a:prstGeom>
          <a:noFill/>
          <a:ln>
            <a:noFill/>
          </a:ln>
        </p:spPr>
      </p:pic>
      <p:pic>
        <p:nvPicPr>
          <p:cNvPr id="210" name="Google Shape;210;p47" title="DAFM logo"/>
          <p:cNvPicPr preferRelativeResize="0"/>
          <p:nvPr/>
        </p:nvPicPr>
        <p:blipFill rotWithShape="1">
          <a:blip r:embed="rId4">
            <a:alphaModFix/>
          </a:blip>
          <a:srcRect l="6974" t="14148" b="10847"/>
          <a:stretch/>
        </p:blipFill>
        <p:spPr>
          <a:xfrm>
            <a:off x="6264334" y="2268605"/>
            <a:ext cx="3270314" cy="954520"/>
          </a:xfrm>
          <a:prstGeom prst="rect">
            <a:avLst/>
          </a:prstGeom>
          <a:noFill/>
          <a:ln>
            <a:noFill/>
          </a:ln>
        </p:spPr>
      </p:pic>
      <p:pic>
        <p:nvPicPr>
          <p:cNvPr id="211" name="Google Shape;211;p47" descr="Home | Department of Agriculture, Environment and Rural Affairs" title="DAERA Logo"/>
          <p:cNvPicPr preferRelativeResize="0"/>
          <p:nvPr/>
        </p:nvPicPr>
        <p:blipFill rotWithShape="1">
          <a:blip r:embed="rId5">
            <a:alphaModFix/>
          </a:blip>
          <a:srcRect/>
          <a:stretch/>
        </p:blipFill>
        <p:spPr>
          <a:xfrm>
            <a:off x="9106436" y="2343233"/>
            <a:ext cx="2971560" cy="879892"/>
          </a:xfrm>
          <a:prstGeom prst="rect">
            <a:avLst/>
          </a:prstGeom>
          <a:noFill/>
          <a:ln>
            <a:noFill/>
          </a:ln>
        </p:spPr>
      </p:pic>
      <p:pic>
        <p:nvPicPr>
          <p:cNvPr id="212" name="Google Shape;212;p47" descr="DLF USA | Ag Proud" title="DLF logo"/>
          <p:cNvPicPr preferRelativeResize="0"/>
          <p:nvPr/>
        </p:nvPicPr>
        <p:blipFill rotWithShape="1">
          <a:blip r:embed="rId6">
            <a:alphaModFix/>
          </a:blip>
          <a:srcRect/>
          <a:stretch/>
        </p:blipFill>
        <p:spPr>
          <a:xfrm>
            <a:off x="9106436" y="3956201"/>
            <a:ext cx="1464283" cy="489747"/>
          </a:xfrm>
          <a:prstGeom prst="rect">
            <a:avLst/>
          </a:prstGeom>
          <a:noFill/>
          <a:ln>
            <a:noFill/>
          </a:ln>
        </p:spPr>
      </p:pic>
      <p:pic>
        <p:nvPicPr>
          <p:cNvPr id="213" name="Google Shape;213;p47" descr="Goldcrop Seed Supplier Ireland | Agriculture | Amenity | Horticulture" title="Goldcrop Seed Supplier logo"/>
          <p:cNvPicPr preferRelativeResize="0"/>
          <p:nvPr/>
        </p:nvPicPr>
        <p:blipFill rotWithShape="1">
          <a:blip r:embed="rId7">
            <a:alphaModFix/>
          </a:blip>
          <a:srcRect l="5758" t="8783" r="58080" b="3766"/>
          <a:stretch/>
        </p:blipFill>
        <p:spPr>
          <a:xfrm>
            <a:off x="6226234" y="3773607"/>
            <a:ext cx="809588" cy="898308"/>
          </a:xfrm>
          <a:prstGeom prst="rect">
            <a:avLst/>
          </a:prstGeom>
          <a:noFill/>
          <a:ln>
            <a:noFill/>
          </a:ln>
        </p:spPr>
      </p:pic>
      <p:pic>
        <p:nvPicPr>
          <p:cNvPr id="214" name="Google Shape;214;p47" descr="Germinal Ireland Ltd " title="Germinal Ireland logo"/>
          <p:cNvPicPr preferRelativeResize="0"/>
          <p:nvPr/>
        </p:nvPicPr>
        <p:blipFill rotWithShape="1">
          <a:blip r:embed="rId8">
            <a:alphaModFix/>
          </a:blip>
          <a:srcRect t="20379" b="24758"/>
          <a:stretch/>
        </p:blipFill>
        <p:spPr>
          <a:xfrm>
            <a:off x="6853961" y="3959743"/>
            <a:ext cx="2296209" cy="546774"/>
          </a:xfrm>
          <a:prstGeom prst="rect">
            <a:avLst/>
          </a:prstGeom>
          <a:noFill/>
          <a:ln>
            <a:noFill/>
          </a:ln>
        </p:spPr>
      </p:pic>
      <p:pic>
        <p:nvPicPr>
          <p:cNvPr id="215" name="Google Shape;215;p47" descr="TEAGASC" title="TEAGASC logo"/>
          <p:cNvPicPr preferRelativeResize="0"/>
          <p:nvPr/>
        </p:nvPicPr>
        <p:blipFill rotWithShape="1">
          <a:blip r:embed="rId9">
            <a:alphaModFix/>
          </a:blip>
          <a:srcRect t="18419" b="6987"/>
          <a:stretch/>
        </p:blipFill>
        <p:spPr>
          <a:xfrm>
            <a:off x="6264334" y="5226506"/>
            <a:ext cx="1441938" cy="586275"/>
          </a:xfrm>
          <a:prstGeom prst="rect">
            <a:avLst/>
          </a:prstGeom>
          <a:noFill/>
          <a:ln>
            <a:noFill/>
          </a:ln>
        </p:spPr>
      </p:pic>
      <p:pic>
        <p:nvPicPr>
          <p:cNvPr id="216" name="Google Shape;216;p47" descr="University College Dublin" title="UCD logo"/>
          <p:cNvPicPr preferRelativeResize="0"/>
          <p:nvPr/>
        </p:nvPicPr>
        <p:blipFill rotWithShape="1">
          <a:blip r:embed="rId10">
            <a:alphaModFix/>
          </a:blip>
          <a:srcRect/>
          <a:stretch/>
        </p:blipFill>
        <p:spPr>
          <a:xfrm>
            <a:off x="6307447" y="5913169"/>
            <a:ext cx="563740" cy="825535"/>
          </a:xfrm>
          <a:prstGeom prst="rect">
            <a:avLst/>
          </a:prstGeom>
          <a:noFill/>
          <a:ln>
            <a:noFill/>
          </a:ln>
        </p:spPr>
      </p:pic>
      <p:pic>
        <p:nvPicPr>
          <p:cNvPr id="217" name="Google Shape;217;p47" descr="Trinity College logo" title="TCD logo"/>
          <p:cNvPicPr preferRelativeResize="0"/>
          <p:nvPr/>
        </p:nvPicPr>
        <p:blipFill rotWithShape="1">
          <a:blip r:embed="rId11">
            <a:alphaModFix/>
          </a:blip>
          <a:srcRect l="10458" t="20864" r="9613" b="15039"/>
          <a:stretch/>
        </p:blipFill>
        <p:spPr>
          <a:xfrm>
            <a:off x="7078938" y="5911883"/>
            <a:ext cx="2859541" cy="808663"/>
          </a:xfrm>
          <a:prstGeom prst="rect">
            <a:avLst/>
          </a:prstGeom>
          <a:noFill/>
          <a:ln>
            <a:noFill/>
          </a:ln>
        </p:spPr>
      </p:pic>
      <p:sp>
        <p:nvSpPr>
          <p:cNvPr id="218" name="Google Shape;218;p47" title="Thank you"/>
          <p:cNvSpPr txBox="1"/>
          <p:nvPr/>
        </p:nvSpPr>
        <p:spPr>
          <a:xfrm>
            <a:off x="38211" y="1073522"/>
            <a:ext cx="4002190" cy="167671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0C87F"/>
              </a:buClr>
              <a:buSzPts val="6000"/>
              <a:buFont typeface="Calibri"/>
              <a:buNone/>
            </a:pPr>
            <a:endParaRPr dirty="0"/>
          </a:p>
        </p:txBody>
      </p:sp>
      <p:sp>
        <p:nvSpPr>
          <p:cNvPr id="219" name="Google Shape;219;p47"/>
          <p:cNvSpPr txBox="1"/>
          <p:nvPr/>
        </p:nvSpPr>
        <p:spPr>
          <a:xfrm>
            <a:off x="1163851" y="3779330"/>
            <a:ext cx="287655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dirty="0">
                <a:solidFill>
                  <a:schemeClr val="dk1"/>
                </a:solidFill>
                <a:latin typeface="Calibri"/>
                <a:ea typeface="Calibri"/>
                <a:cs typeface="Calibri"/>
                <a:sym typeface="Calibri"/>
              </a:rPr>
              <a:t>https://multi4more.ie/</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pic>
        <p:nvPicPr>
          <p:cNvPr id="221" name="Google Shape;221;p47" descr="World wide web" title="World wide web logo"/>
          <p:cNvPicPr preferRelativeResize="0"/>
          <p:nvPr/>
        </p:nvPicPr>
        <p:blipFill rotWithShape="1">
          <a:blip r:embed="rId12">
            <a:alphaModFix/>
          </a:blip>
          <a:srcRect/>
          <a:stretch/>
        </p:blipFill>
        <p:spPr>
          <a:xfrm>
            <a:off x="690411" y="3807203"/>
            <a:ext cx="379645" cy="379645"/>
          </a:xfrm>
          <a:prstGeom prst="rect">
            <a:avLst/>
          </a:prstGeom>
          <a:noFill/>
          <a:ln>
            <a:noFill/>
          </a:ln>
        </p:spPr>
      </p:pic>
      <p:sp>
        <p:nvSpPr>
          <p:cNvPr id="222" name="Google Shape;222;p47"/>
          <p:cNvSpPr txBox="1"/>
          <p:nvPr/>
        </p:nvSpPr>
        <p:spPr>
          <a:xfrm>
            <a:off x="6108341" y="1819879"/>
            <a:ext cx="6083659" cy="5205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Funded by</a:t>
            </a:r>
            <a:endParaRPr/>
          </a:p>
        </p:txBody>
      </p:sp>
      <p:sp>
        <p:nvSpPr>
          <p:cNvPr id="223" name="Google Shape;223;p47"/>
          <p:cNvSpPr txBox="1"/>
          <p:nvPr/>
        </p:nvSpPr>
        <p:spPr>
          <a:xfrm>
            <a:off x="6108340" y="3221758"/>
            <a:ext cx="6083660" cy="59699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Supported by</a:t>
            </a:r>
            <a:endParaRPr/>
          </a:p>
        </p:txBody>
      </p:sp>
      <p:sp>
        <p:nvSpPr>
          <p:cNvPr id="224" name="Google Shape;224;p47"/>
          <p:cNvSpPr txBox="1"/>
          <p:nvPr/>
        </p:nvSpPr>
        <p:spPr>
          <a:xfrm>
            <a:off x="6108341" y="4714363"/>
            <a:ext cx="6083659" cy="52219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Project partners</a:t>
            </a:r>
            <a:endParaRPr sz="2400">
              <a:solidFill>
                <a:schemeClr val="dk1"/>
              </a:solidFill>
              <a:latin typeface="Calibri"/>
              <a:ea typeface="Calibri"/>
              <a:cs typeface="Calibri"/>
              <a:sym typeface="Calibri"/>
            </a:endParaRPr>
          </a:p>
        </p:txBody>
      </p:sp>
      <p:pic>
        <p:nvPicPr>
          <p:cNvPr id="226" name="Google Shape;226;p47" title="Multi4More logo"/>
          <p:cNvPicPr preferRelativeResize="0"/>
          <p:nvPr/>
        </p:nvPicPr>
        <p:blipFill rotWithShape="1">
          <a:blip r:embed="rId13">
            <a:alphaModFix/>
          </a:blip>
          <a:srcRect/>
          <a:stretch/>
        </p:blipFill>
        <p:spPr>
          <a:xfrm>
            <a:off x="353549" y="2753589"/>
            <a:ext cx="3063285" cy="749527"/>
          </a:xfrm>
          <a:prstGeom prst="rect">
            <a:avLst/>
          </a:prstGeom>
          <a:noFill/>
          <a:ln>
            <a:noFill/>
          </a:ln>
        </p:spPr>
      </p:pic>
      <p:pic>
        <p:nvPicPr>
          <p:cNvPr id="227" name="Google Shape;227;p47" title="Qr code for M4M website"/>
          <p:cNvPicPr preferRelativeResize="0"/>
          <p:nvPr/>
        </p:nvPicPr>
        <p:blipFill rotWithShape="1">
          <a:blip r:embed="rId14">
            <a:alphaModFix/>
          </a:blip>
          <a:srcRect l="72401" t="20052" r="15886" b="59635"/>
          <a:stretch/>
        </p:blipFill>
        <p:spPr>
          <a:xfrm>
            <a:off x="683360" y="4830845"/>
            <a:ext cx="1899535" cy="1852045"/>
          </a:xfrm>
          <a:prstGeom prst="rect">
            <a:avLst/>
          </a:prstGeom>
          <a:noFill/>
          <a:ln>
            <a:noFill/>
          </a:ln>
        </p:spPr>
      </p:pic>
      <p:sp>
        <p:nvSpPr>
          <p:cNvPr id="2" name="Title 1"/>
          <p:cNvSpPr>
            <a:spLocks noGrp="1"/>
          </p:cNvSpPr>
          <p:nvPr>
            <p:ph type="ctrTitle"/>
          </p:nvPr>
        </p:nvSpPr>
        <p:spPr>
          <a:xfrm>
            <a:off x="397923" y="1146607"/>
            <a:ext cx="3418247" cy="2387600"/>
          </a:xfrm>
        </p:spPr>
        <p:txBody>
          <a:bodyPr/>
          <a:lstStyle/>
          <a:p>
            <a:r>
              <a:rPr lang="en-IE" dirty="0">
                <a:solidFill>
                  <a:srgbClr val="70C87F"/>
                </a:solidFill>
                <a:latin typeface="Calibri"/>
                <a:ea typeface="Calibri"/>
                <a:cs typeface="Calibri"/>
                <a:sym typeface="Calibri"/>
              </a:rPr>
              <a:t>Thank you</a:t>
            </a:r>
            <a:r>
              <a:rPr lang="en-IE" dirty="0"/>
              <a:t/>
            </a:r>
            <a:br>
              <a:rPr lang="en-IE" dirty="0"/>
            </a:br>
            <a:endParaRPr lang="en-IE" dirty="0"/>
          </a:p>
        </p:txBody>
      </p:sp>
    </p:spTree>
    <p:extLst>
      <p:ext uri="{BB962C8B-B14F-4D97-AF65-F5344CB8AC3E}">
        <p14:creationId xmlns:p14="http://schemas.microsoft.com/office/powerpoint/2010/main" val="393318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icture of multispec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424" y="0"/>
            <a:ext cx="10287000" cy="6857999"/>
          </a:xfrm>
          <a:prstGeom prst="hexagon">
            <a:avLst>
              <a:gd name="adj" fmla="val 36451"/>
              <a:gd name="vf" fmla="val 115470"/>
            </a:avLst>
          </a:prstGeom>
        </p:spPr>
      </p:pic>
      <p:pic>
        <p:nvPicPr>
          <p:cNvPr id="9" name="Picture 8"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017055" cy="1528356"/>
          </a:xfrm>
        </p:spPr>
        <p:txBody>
          <a:bodyPr>
            <a:normAutofit fontScale="90000"/>
          </a:bodyPr>
          <a:lstStyle/>
          <a:p>
            <a:pPr algn="l"/>
            <a:r>
              <a:rPr lang="en-IE" sz="4800" dirty="0">
                <a:latin typeface="+mn-lt"/>
              </a:rPr>
              <a:t>Multispecies </a:t>
            </a:r>
            <a:r>
              <a:rPr lang="en-IE" sz="4800" dirty="0" smtClean="0">
                <a:latin typeface="+mn-lt"/>
              </a:rPr>
              <a:t>Swards</a:t>
            </a:r>
            <a:r>
              <a:rPr lang="en-IE" sz="4800" dirty="0">
                <a:latin typeface="+mn-lt"/>
              </a:rPr>
              <a:t/>
            </a:r>
            <a:br>
              <a:rPr lang="en-IE" sz="4800" dirty="0">
                <a:latin typeface="+mn-lt"/>
              </a:rPr>
            </a:br>
            <a:r>
              <a:rPr lang="en-IE" sz="4800" dirty="0">
                <a:latin typeface="+mn-lt"/>
              </a:rPr>
              <a:t>Agronomic Performance</a:t>
            </a:r>
          </a:p>
        </p:txBody>
      </p:sp>
    </p:spTree>
    <p:extLst>
      <p:ext uri="{BB962C8B-B14F-4D97-AF65-F5344CB8AC3E}">
        <p14:creationId xmlns:p14="http://schemas.microsoft.com/office/powerpoint/2010/main" val="77231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Overview</a:t>
            </a:r>
            <a:endParaRPr lang="en-IE" dirty="0">
              <a:latin typeface="+mn-lt"/>
            </a:endParaRPr>
          </a:p>
        </p:txBody>
      </p:sp>
      <p:sp>
        <p:nvSpPr>
          <p:cNvPr id="3" name="Content Placeholder 2"/>
          <p:cNvSpPr>
            <a:spLocks noGrp="1"/>
          </p:cNvSpPr>
          <p:nvPr>
            <p:ph idx="1"/>
          </p:nvPr>
        </p:nvSpPr>
        <p:spPr>
          <a:xfrm>
            <a:off x="838200" y="1825625"/>
            <a:ext cx="6033655" cy="3851275"/>
          </a:xfrm>
        </p:spPr>
        <p:txBody>
          <a:bodyPr>
            <a:normAutofit/>
          </a:bodyPr>
          <a:lstStyle/>
          <a:p>
            <a:pPr>
              <a:buClr>
                <a:srgbClr val="70C87F"/>
              </a:buClr>
            </a:pPr>
            <a:r>
              <a:rPr lang="en-IE" dirty="0" smtClean="0"/>
              <a:t>Forage yield results from multiple studies</a:t>
            </a:r>
          </a:p>
          <a:p>
            <a:pPr>
              <a:buClr>
                <a:srgbClr val="70C87F"/>
              </a:buClr>
            </a:pPr>
            <a:r>
              <a:rPr lang="en-IE" dirty="0" smtClean="0"/>
              <a:t>Manipulations of plant diversity of grasses, legumes and herbs</a:t>
            </a:r>
          </a:p>
          <a:p>
            <a:pPr>
              <a:buClr>
                <a:srgbClr val="70C87F"/>
              </a:buClr>
            </a:pPr>
            <a:r>
              <a:rPr lang="en-IE" dirty="0" smtClean="0"/>
              <a:t>Comparison of lower-diversity, high-nitrogen swards with higher-diversity, lower-nitrogen swards</a:t>
            </a:r>
          </a:p>
          <a:p>
            <a:pPr>
              <a:buClr>
                <a:srgbClr val="70C87F"/>
              </a:buClr>
            </a:pPr>
            <a:endParaRPr lang="en-IE" dirty="0"/>
          </a:p>
        </p:txBody>
      </p:sp>
      <p:pic>
        <p:nvPicPr>
          <p:cNvPr id="5" name="Picture 4"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55258"/>
            <a:ext cx="3063285" cy="749527"/>
          </a:xfrm>
          <a:prstGeom prst="rect">
            <a:avLst/>
          </a:prstGeom>
        </p:spPr>
      </p:pic>
      <p:pic>
        <p:nvPicPr>
          <p:cNvPr id="8" name="object 3" title="picture of grass"/>
          <p:cNvPicPr/>
          <p:nvPr/>
        </p:nvPicPr>
        <p:blipFill>
          <a:blip r:embed="rId4" cstate="print"/>
          <a:stretch>
            <a:fillRect/>
          </a:stretch>
        </p:blipFill>
        <p:spPr>
          <a:xfrm>
            <a:off x="7532914" y="2754090"/>
            <a:ext cx="3439886" cy="2922810"/>
          </a:xfrm>
          <a:prstGeom prst="rect">
            <a:avLst/>
          </a:prstGeom>
        </p:spPr>
      </p:pic>
    </p:spTree>
    <p:extLst>
      <p:ext uri="{BB962C8B-B14F-4D97-AF65-F5344CB8AC3E}">
        <p14:creationId xmlns:p14="http://schemas.microsoft.com/office/powerpoint/2010/main" val="6397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38735" y="86750"/>
            <a:ext cx="5484500" cy="731839"/>
          </a:xfrm>
        </p:spPr>
        <p:txBody>
          <a:bodyPr/>
          <a:lstStyle/>
          <a:p>
            <a:r>
              <a:rPr lang="en-GB" sz="2667" b="1" u="sng" dirty="0">
                <a:solidFill>
                  <a:schemeClr val="accent6">
                    <a:lumMod val="75000"/>
                  </a:schemeClr>
                </a:solidFill>
              </a:rPr>
              <a:t>COST 852: ‘</a:t>
            </a:r>
            <a:r>
              <a:rPr lang="en-GB" sz="2667" b="1" u="sng" dirty="0" err="1">
                <a:solidFill>
                  <a:schemeClr val="accent6">
                    <a:lumMod val="75000"/>
                  </a:schemeClr>
                </a:solidFill>
              </a:rPr>
              <a:t>AgroDiversity</a:t>
            </a:r>
            <a:r>
              <a:rPr lang="en-GB" sz="2667" b="1" u="sng" dirty="0">
                <a:solidFill>
                  <a:schemeClr val="accent6">
                    <a:lumMod val="75000"/>
                  </a:schemeClr>
                </a:solidFill>
              </a:rPr>
              <a:t>’ expt.</a:t>
            </a:r>
            <a:endParaRPr lang="en-GB" sz="2667" b="1" dirty="0">
              <a:solidFill>
                <a:schemeClr val="accent6">
                  <a:lumMod val="75000"/>
                </a:schemeClr>
              </a:solidFill>
            </a:endParaRPr>
          </a:p>
        </p:txBody>
      </p:sp>
      <p:sp>
        <p:nvSpPr>
          <p:cNvPr id="101380" name="Text Box 4"/>
          <p:cNvSpPr txBox="1">
            <a:spLocks noChangeArrowheads="1"/>
          </p:cNvSpPr>
          <p:nvPr/>
        </p:nvSpPr>
        <p:spPr bwMode="auto">
          <a:xfrm>
            <a:off x="8629191" y="5797535"/>
            <a:ext cx="1250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7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IE" sz="2000" b="1" dirty="0">
                <a:latin typeface="Times" charset="0"/>
              </a:rPr>
              <a:t>+ Canada</a:t>
            </a:r>
            <a:endParaRPr lang="en-GB" sz="2000" b="1" dirty="0">
              <a:latin typeface="Times" charset="0"/>
            </a:endParaRPr>
          </a:p>
        </p:txBody>
      </p:sp>
      <p:graphicFrame>
        <p:nvGraphicFramePr>
          <p:cNvPr id="101381" name="Object 2" title="map of Europe"/>
          <p:cNvGraphicFramePr>
            <a:graphicFrameLocks noGrp="1" noChangeAspect="1"/>
          </p:cNvGraphicFramePr>
          <p:nvPr>
            <p:ph sz="half" idx="1"/>
            <p:extLst>
              <p:ext uri="{D42A27DB-BD31-4B8C-83A1-F6EECF244321}">
                <p14:modId xmlns:p14="http://schemas.microsoft.com/office/powerpoint/2010/main" val="3820081730"/>
              </p:ext>
            </p:extLst>
          </p:nvPr>
        </p:nvGraphicFramePr>
        <p:xfrm>
          <a:off x="7465241" y="914398"/>
          <a:ext cx="3578563" cy="4883137"/>
        </p:xfrm>
        <a:graphic>
          <a:graphicData uri="http://schemas.openxmlformats.org/presentationml/2006/ole">
            <mc:AlternateContent xmlns:mc="http://schemas.openxmlformats.org/markup-compatibility/2006">
              <mc:Choice xmlns:v="urn:schemas-microsoft-com:vml" Requires="v">
                <p:oleObj spid="_x0000_s1051" name="Document" r:id="rId4" imgW="12746520" imgH="17403840" progId="Word.Document.8">
                  <p:embed/>
                </p:oleObj>
              </mc:Choice>
              <mc:Fallback>
                <p:oleObj name="Document" r:id="rId4" imgW="12746520" imgH="17403840" progId="Word.Document.8">
                  <p:embed/>
                  <p:pic>
                    <p:nvPicPr>
                      <p:cNvPr id="10138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241" y="914398"/>
                        <a:ext cx="3578563" cy="4883137"/>
                      </a:xfrm>
                      <a:prstGeom prst="rect">
                        <a:avLst/>
                      </a:prstGeom>
                      <a:noFill/>
                      <a:ln>
                        <a:noFill/>
                      </a:ln>
                      <a:extLst/>
                    </p:spPr>
                  </p:pic>
                </p:oleObj>
              </mc:Fallback>
            </mc:AlternateContent>
          </a:graphicData>
        </a:graphic>
      </p:graphicFrame>
      <p:sp>
        <p:nvSpPr>
          <p:cNvPr id="7" name="Rectangle 4"/>
          <p:cNvSpPr txBox="1">
            <a:spLocks noChangeArrowheads="1"/>
          </p:cNvSpPr>
          <p:nvPr/>
        </p:nvSpPr>
        <p:spPr bwMode="auto">
          <a:xfrm>
            <a:off x="803522" y="452669"/>
            <a:ext cx="53197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60363" indent="-360363" algn="l" defTabSz="457200" rtl="0" eaLnBrk="0" fontAlgn="base" hangingPunct="0">
              <a:spcBef>
                <a:spcPct val="20000"/>
              </a:spcBef>
              <a:spcAft>
                <a:spcPts val="600"/>
              </a:spcAft>
              <a:buClr>
                <a:srgbClr val="007944"/>
              </a:buClr>
              <a:buFont typeface="Wingdings" charset="0"/>
              <a:buChar char="§"/>
              <a:defRPr sz="2800" kern="1200">
                <a:solidFill>
                  <a:schemeClr val="tx1"/>
                </a:solidFill>
                <a:latin typeface="Arial"/>
                <a:ea typeface="ヒラギノ角ゴ Pro W3" pitchFamily="100" charset="-128"/>
                <a:cs typeface="Arial"/>
              </a:defRPr>
            </a:lvl1pPr>
            <a:lvl2pPr marL="627063" indent="-266700" algn="l" defTabSz="457200" rtl="0" eaLnBrk="0" fontAlgn="base" hangingPunct="0">
              <a:spcBef>
                <a:spcPct val="20000"/>
              </a:spcBef>
              <a:spcAft>
                <a:spcPts val="600"/>
              </a:spcAft>
              <a:buClr>
                <a:srgbClr val="AFC124"/>
              </a:buClr>
              <a:buFont typeface="Arial" charset="0"/>
              <a:buChar char="•"/>
              <a:defRPr sz="2400" kern="1200">
                <a:solidFill>
                  <a:schemeClr val="tx1"/>
                </a:solidFill>
                <a:latin typeface="Arial"/>
                <a:ea typeface="ヒラギノ角ゴ Pro W3" pitchFamily="100" charset="-128"/>
                <a:cs typeface="Arial"/>
              </a:defRPr>
            </a:lvl2pPr>
            <a:lvl3pPr marL="893763" indent="-266700" algn="l" defTabSz="457200" rtl="0" eaLnBrk="0" fontAlgn="base" hangingPunct="0">
              <a:spcBef>
                <a:spcPct val="20000"/>
              </a:spcBef>
              <a:spcAft>
                <a:spcPts val="600"/>
              </a:spcAft>
              <a:buClr>
                <a:srgbClr val="6C411F"/>
              </a:buClr>
              <a:buFont typeface="Lucida Grande" charset="0"/>
              <a:buChar char="»"/>
              <a:defRPr sz="2000" kern="1200">
                <a:solidFill>
                  <a:schemeClr val="tx1"/>
                </a:solidFill>
                <a:latin typeface="Arial"/>
                <a:ea typeface="ヒラギノ角ゴ Pro W3" pitchFamily="100" charset="-128"/>
                <a:cs typeface="Arial"/>
              </a:defRPr>
            </a:lvl3pPr>
            <a:lvl4pPr marL="1168400" indent="-274638" algn="l" defTabSz="457200" rtl="0" eaLnBrk="0" fontAlgn="base" hangingPunct="0">
              <a:spcBef>
                <a:spcPct val="20000"/>
              </a:spcBef>
              <a:spcAft>
                <a:spcPts val="600"/>
              </a:spcAft>
              <a:buClr>
                <a:srgbClr val="9E743B"/>
              </a:buClr>
              <a:buFont typeface="Wingdings" charset="0"/>
              <a:buChar char="§"/>
              <a:defRPr sz="1800" kern="1200">
                <a:solidFill>
                  <a:schemeClr val="tx1"/>
                </a:solidFill>
                <a:latin typeface="Arial"/>
                <a:ea typeface="ヒラギノ角ゴ Pro W3" pitchFamily="100" charset="-128"/>
                <a:cs typeface="Arial"/>
              </a:defRPr>
            </a:lvl4pPr>
            <a:lvl5pPr marL="1347788" indent="-273050" algn="l" defTabSz="457200" rtl="0" eaLnBrk="0" fontAlgn="base" hangingPunct="0">
              <a:spcBef>
                <a:spcPct val="20000"/>
              </a:spcBef>
              <a:spcAft>
                <a:spcPts val="600"/>
              </a:spcAft>
              <a:buClr>
                <a:srgbClr val="DC6D36"/>
              </a:buClr>
              <a:buFont typeface="Arial" charset="0"/>
              <a:buChar char="•"/>
              <a:defRPr sz="1800" kern="1200">
                <a:solidFill>
                  <a:schemeClr val="tx1"/>
                </a:solidFill>
                <a:latin typeface="Arial"/>
                <a:ea typeface="ヒラギノ角ゴ Pro W3" pitchFamily="100"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9384" lvl="1" indent="0" eaLnBrk="1" hangingPunct="1">
              <a:spcBef>
                <a:spcPts val="1000"/>
              </a:spcBef>
              <a:buClr>
                <a:schemeClr val="tx1"/>
              </a:buClr>
              <a:buNone/>
            </a:pPr>
            <a:r>
              <a:rPr lang="en-US" altLang="en-US" dirty="0">
                <a:solidFill>
                  <a:schemeClr val="accent6">
                    <a:lumMod val="75000"/>
                  </a:schemeClr>
                </a:solidFill>
              </a:rPr>
              <a:t/>
            </a:r>
            <a:br>
              <a:rPr lang="en-US" altLang="en-US" dirty="0">
                <a:solidFill>
                  <a:schemeClr val="accent6">
                    <a:lumMod val="75000"/>
                  </a:schemeClr>
                </a:solidFill>
              </a:rPr>
            </a:br>
            <a:r>
              <a:rPr lang="en-US" altLang="en-US" b="1" dirty="0">
                <a:solidFill>
                  <a:schemeClr val="accent6">
                    <a:lumMod val="75000"/>
                  </a:schemeClr>
                </a:solidFill>
              </a:rPr>
              <a:t>Objectives</a:t>
            </a:r>
          </a:p>
          <a:p>
            <a:pPr marL="179384" lvl="1" indent="0" eaLnBrk="1" hangingPunct="1">
              <a:spcBef>
                <a:spcPts val="1000"/>
              </a:spcBef>
              <a:buClr>
                <a:schemeClr val="tx1"/>
              </a:buClr>
              <a:buNone/>
            </a:pPr>
            <a:r>
              <a:rPr lang="en-US" altLang="en-US" b="1" dirty="0"/>
              <a:t>Agronomic </a:t>
            </a:r>
            <a:r>
              <a:rPr lang="en-US" altLang="en-US" b="1" dirty="0" smtClean="0"/>
              <a:t>species and sites</a:t>
            </a:r>
            <a:endParaRPr lang="en-US" altLang="en-US" b="1" dirty="0"/>
          </a:p>
          <a:p>
            <a:pPr marL="179384" lvl="1" indent="0" eaLnBrk="1" hangingPunct="1">
              <a:spcBef>
                <a:spcPts val="1000"/>
              </a:spcBef>
              <a:buClr>
                <a:schemeClr val="tx1"/>
              </a:buClr>
              <a:buNone/>
            </a:pPr>
            <a:r>
              <a:rPr lang="en-US" altLang="en-US" b="1" dirty="0"/>
              <a:t>Species richness </a:t>
            </a:r>
            <a:r>
              <a:rPr lang="en-US" altLang="en-US" dirty="0"/>
              <a:t>(low levels) </a:t>
            </a:r>
            <a:br>
              <a:rPr lang="en-US" altLang="en-US" dirty="0"/>
            </a:br>
            <a:r>
              <a:rPr lang="en-US" altLang="en-US" dirty="0"/>
              <a:t>1, vs 4 species </a:t>
            </a:r>
          </a:p>
          <a:p>
            <a:pPr marL="179384" lvl="1" indent="0" eaLnBrk="1" hangingPunct="1">
              <a:spcBef>
                <a:spcPts val="1000"/>
              </a:spcBef>
              <a:buClr>
                <a:schemeClr val="tx1"/>
              </a:buClr>
              <a:buNone/>
            </a:pPr>
            <a:r>
              <a:rPr lang="en-US" altLang="en-US" b="1" dirty="0"/>
              <a:t>Species proportions systematically varied across mixtures</a:t>
            </a:r>
            <a:r>
              <a:rPr lang="en-US" altLang="en-US" dirty="0"/>
              <a:t>: </a:t>
            </a:r>
          </a:p>
          <a:p>
            <a:pPr marL="179384" lvl="1" indent="0" eaLnBrk="1" hangingPunct="1">
              <a:spcBef>
                <a:spcPts val="1000"/>
              </a:spcBef>
              <a:buClr>
                <a:schemeClr val="tx1"/>
              </a:buClr>
              <a:buNone/>
            </a:pPr>
            <a:r>
              <a:rPr lang="en-US" altLang="en-US" dirty="0"/>
              <a:t>100,   25:25:25:25</a:t>
            </a:r>
          </a:p>
          <a:p>
            <a:pPr marL="179384" lvl="1" indent="0" eaLnBrk="1" hangingPunct="1">
              <a:spcBef>
                <a:spcPts val="1000"/>
              </a:spcBef>
              <a:buClr>
                <a:schemeClr val="tx1"/>
              </a:buClr>
              <a:buNone/>
            </a:pPr>
            <a:r>
              <a:rPr lang="en-US" altLang="en-US" dirty="0"/>
              <a:t>70:10:10:10,   40:40:10:10</a:t>
            </a:r>
          </a:p>
          <a:p>
            <a:pPr marL="179384" lvl="1" indent="0" eaLnBrk="1" hangingPunct="1">
              <a:spcBef>
                <a:spcPts val="1000"/>
              </a:spcBef>
              <a:buClr>
                <a:schemeClr val="tx1"/>
              </a:buClr>
              <a:buNone/>
            </a:pPr>
            <a:r>
              <a:rPr lang="en-US" altLang="en-US" b="1" u="sng" dirty="0"/>
              <a:t>Methods</a:t>
            </a:r>
          </a:p>
          <a:p>
            <a:pPr marL="179384" lvl="1" indent="0" eaLnBrk="1" hangingPunct="1">
              <a:spcBef>
                <a:spcPts val="1000"/>
              </a:spcBef>
              <a:buClr>
                <a:schemeClr val="tx1"/>
              </a:buClr>
              <a:buNone/>
            </a:pPr>
            <a:r>
              <a:rPr lang="en-US" altLang="en-US" dirty="0"/>
              <a:t>Simplex design, 31 sites, 17 countries = 930 plots</a:t>
            </a:r>
            <a:endParaRPr lang="en-US" altLang="en-US" b="1" dirty="0"/>
          </a:p>
        </p:txBody>
      </p:sp>
      <p:sp>
        <p:nvSpPr>
          <p:cNvPr id="2" name="Rectangle 1"/>
          <p:cNvSpPr/>
          <p:nvPr/>
        </p:nvSpPr>
        <p:spPr>
          <a:xfrm>
            <a:off x="8729464" y="6454491"/>
            <a:ext cx="2954720" cy="369332"/>
          </a:xfrm>
          <a:prstGeom prst="rect">
            <a:avLst/>
          </a:prstGeom>
        </p:spPr>
        <p:txBody>
          <a:bodyPr wrap="none">
            <a:spAutoFit/>
          </a:bodyPr>
          <a:lstStyle/>
          <a:p>
            <a:r>
              <a:rPr lang="en-IE" b="1" dirty="0">
                <a:latin typeface="Times" charset="0"/>
                <a:ea typeface="ヒラギノ角ゴ Pro W3" charset="0"/>
              </a:rPr>
              <a:t>Finn et al. 2013, J </a:t>
            </a:r>
            <a:r>
              <a:rPr lang="en-IE" b="1" dirty="0" err="1">
                <a:latin typeface="Times" charset="0"/>
                <a:ea typeface="ヒラギノ角ゴ Pro W3" charset="0"/>
              </a:rPr>
              <a:t>Appl</a:t>
            </a:r>
            <a:r>
              <a:rPr lang="en-IE" b="1" dirty="0">
                <a:latin typeface="Times" charset="0"/>
                <a:ea typeface="ヒラギノ角ゴ Pro W3" charset="0"/>
              </a:rPr>
              <a:t> </a:t>
            </a:r>
            <a:r>
              <a:rPr lang="en-IE" b="1" dirty="0" err="1">
                <a:latin typeface="Times" charset="0"/>
                <a:ea typeface="ヒラギノ角ゴ Pro W3" charset="0"/>
              </a:rPr>
              <a:t>Ecol</a:t>
            </a:r>
            <a:endParaRPr lang="en-IE" dirty="0"/>
          </a:p>
        </p:txBody>
      </p:sp>
      <p:pic>
        <p:nvPicPr>
          <p:cNvPr id="8" name="Picture 7" title="map of Europ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162111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IE" dirty="0"/>
          </a:p>
        </p:txBody>
      </p:sp>
      <p:sp>
        <p:nvSpPr>
          <p:cNvPr id="5" name="Slide Number Placeholder 4"/>
          <p:cNvSpPr>
            <a:spLocks noGrp="1"/>
          </p:cNvSpPr>
          <p:nvPr>
            <p:ph type="sldNum" sz="quarter" idx="4294967295"/>
          </p:nvPr>
        </p:nvSpPr>
        <p:spPr>
          <a:xfrm>
            <a:off x="1731303" y="2698752"/>
            <a:ext cx="531147" cy="365125"/>
          </a:xfrm>
          <a:prstGeom prst="rect">
            <a:avLst/>
          </a:prstGeom>
        </p:spPr>
        <p:txBody>
          <a:bodyPr/>
          <a:lstStyle/>
          <a:p>
            <a:fld id="{34368562-B963-D14D-B6B0-C53B94E906B8}" type="slidenum">
              <a:rPr lang="en-US" smtClean="0"/>
              <a:pPr/>
              <a:t>5</a:t>
            </a:fld>
            <a:endParaRPr lang="en-US"/>
          </a:p>
        </p:txBody>
      </p:sp>
      <p:pic>
        <p:nvPicPr>
          <p:cNvPr id="6" name="Picture 4" descr="P6180116"/>
          <p:cNvPicPr>
            <a:picLocks noChangeAspect="1" noChangeArrowheads="1"/>
          </p:cNvPicPr>
          <p:nvPr/>
        </p:nvPicPr>
        <p:blipFill>
          <a:blip r:embed="rId3" cstate="print">
            <a:extLst>
              <a:ext uri="{28A0092B-C50C-407E-A947-70E740481C1C}">
                <a14:useLocalDpi xmlns:a14="http://schemas.microsoft.com/office/drawing/2010/main" val="0"/>
              </a:ext>
            </a:extLst>
          </a:blip>
          <a:srcRect t="19305"/>
          <a:stretch>
            <a:fillRect/>
          </a:stretch>
        </p:blipFill>
        <p:spPr bwMode="auto">
          <a:xfrm>
            <a:off x="1652712" y="487365"/>
            <a:ext cx="4132385" cy="3133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arveste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795" y="449264"/>
            <a:ext cx="4367727" cy="3277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787" y="3909053"/>
            <a:ext cx="4041125" cy="27668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85097" y="0"/>
            <a:ext cx="10515600" cy="1071503"/>
          </a:xfrm>
        </p:spPr>
        <p:txBody>
          <a:bodyPr/>
          <a:lstStyle/>
          <a:p>
            <a:r>
              <a:rPr lang="en-IE" dirty="0" smtClean="0"/>
              <a:t>Results</a:t>
            </a:r>
            <a:endParaRPr lang="en-IE" dirty="0"/>
          </a:p>
        </p:txBody>
      </p:sp>
    </p:spTree>
    <p:extLst>
      <p:ext uri="{BB962C8B-B14F-4D97-AF65-F5344CB8AC3E}">
        <p14:creationId xmlns:p14="http://schemas.microsoft.com/office/powerpoint/2010/main" val="310740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graph of yields"/>
          <p:cNvPicPr>
            <a:picLocks noChangeAspect="1"/>
          </p:cNvPicPr>
          <p:nvPr/>
        </p:nvPicPr>
        <p:blipFill>
          <a:blip r:embed="rId3"/>
          <a:stretch>
            <a:fillRect/>
          </a:stretch>
        </p:blipFill>
        <p:spPr>
          <a:xfrm>
            <a:off x="1295467" y="880652"/>
            <a:ext cx="9380525" cy="5096697"/>
          </a:xfrm>
          <a:prstGeom prst="rect">
            <a:avLst/>
          </a:prstGeom>
        </p:spPr>
      </p:pic>
      <p:sp>
        <p:nvSpPr>
          <p:cNvPr id="8" name="Rectangle 2"/>
          <p:cNvSpPr>
            <a:spLocks noGrp="1" noChangeArrowheads="1"/>
          </p:cNvSpPr>
          <p:nvPr>
            <p:ph type="title"/>
          </p:nvPr>
        </p:nvSpPr>
        <p:spPr>
          <a:xfrm>
            <a:off x="-40717" y="-43449"/>
            <a:ext cx="10082254" cy="1143001"/>
          </a:xfrm>
        </p:spPr>
        <p:txBody>
          <a:bodyPr>
            <a:noAutofit/>
          </a:bodyPr>
          <a:lstStyle/>
          <a:p>
            <a:r>
              <a:rPr lang="en-IE" sz="3600" dirty="0">
                <a:solidFill>
                  <a:schemeClr val="accent6">
                    <a:lumMod val="75000"/>
                  </a:schemeClr>
                </a:solidFill>
                <a:latin typeface="+mn-lt"/>
              </a:rPr>
              <a:t>Total annual yield of </a:t>
            </a:r>
            <a:r>
              <a:rPr lang="en-IE" sz="3600" dirty="0" smtClean="0">
                <a:solidFill>
                  <a:schemeClr val="accent6">
                    <a:lumMod val="75000"/>
                  </a:schemeClr>
                </a:solidFill>
                <a:latin typeface="+mn-lt"/>
              </a:rPr>
              <a:t>4-species mixtures </a:t>
            </a:r>
            <a:r>
              <a:rPr lang="en-IE" sz="3600" dirty="0">
                <a:solidFill>
                  <a:schemeClr val="accent6">
                    <a:lumMod val="75000"/>
                  </a:schemeClr>
                </a:solidFill>
                <a:latin typeface="+mn-lt"/>
              </a:rPr>
              <a:t>generally exceeded </a:t>
            </a:r>
            <a:r>
              <a:rPr lang="en-IE" sz="3600" dirty="0" smtClean="0">
                <a:solidFill>
                  <a:schemeClr val="accent6">
                    <a:lumMod val="75000"/>
                  </a:schemeClr>
                </a:solidFill>
                <a:latin typeface="+mn-lt"/>
              </a:rPr>
              <a:t>the best-performing </a:t>
            </a:r>
            <a:r>
              <a:rPr lang="en-IE" sz="3600" dirty="0">
                <a:solidFill>
                  <a:schemeClr val="accent6">
                    <a:lumMod val="75000"/>
                  </a:schemeClr>
                </a:solidFill>
                <a:latin typeface="+mn-lt"/>
              </a:rPr>
              <a:t>monoculture</a:t>
            </a:r>
            <a:endParaRPr lang="en-GB" sz="3600" dirty="0">
              <a:solidFill>
                <a:schemeClr val="accent6">
                  <a:lumMod val="75000"/>
                </a:schemeClr>
              </a:solidFill>
              <a:latin typeface="+mn-lt"/>
            </a:endParaRPr>
          </a:p>
        </p:txBody>
      </p:sp>
      <p:pic>
        <p:nvPicPr>
          <p:cNvPr id="9" name="Picture 3" title="graph of yield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16038" y="908172"/>
            <a:ext cx="9383713" cy="5099051"/>
          </a:xfrm>
          <a:noFill/>
          <a:ln/>
          <a:extLst>
            <a:ext uri="{91240B29-F687-4F45-9708-019B960494DF}">
              <a14:hiddenLine xmlns:a14="http://schemas.microsoft.com/office/drawing/2010/main" w="9525" cap="flat" cmpd="sng">
                <a:solidFill>
                  <a:srgbClr val="337FCC"/>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p:cNvSpPr txBox="1">
            <a:spLocks noChangeArrowheads="1"/>
          </p:cNvSpPr>
          <p:nvPr/>
        </p:nvSpPr>
        <p:spPr bwMode="auto">
          <a:xfrm>
            <a:off x="5295619" y="5036263"/>
            <a:ext cx="1830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7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189" fontAlgn="base">
              <a:spcBef>
                <a:spcPct val="0"/>
              </a:spcBef>
              <a:spcAft>
                <a:spcPct val="0"/>
              </a:spcAft>
            </a:pPr>
            <a:r>
              <a:rPr lang="en-IE" sz="2800" b="1" dirty="0">
                <a:solidFill>
                  <a:srgbClr val="000000"/>
                </a:solidFill>
                <a:latin typeface="Times" charset="0"/>
                <a:ea typeface="ヒラギノ角ゴ Pro W3" charset="0"/>
              </a:rPr>
              <a:t>Sites 1 - 31</a:t>
            </a:r>
            <a:endParaRPr lang="en-GB" sz="2800" b="1" dirty="0">
              <a:solidFill>
                <a:srgbClr val="000000"/>
              </a:solidFill>
              <a:latin typeface="Times" charset="0"/>
              <a:ea typeface="ヒラギノ角ゴ Pro W3" charset="0"/>
            </a:endParaRPr>
          </a:p>
        </p:txBody>
      </p:sp>
      <p:sp>
        <p:nvSpPr>
          <p:cNvPr id="11" name="Rectangle 5"/>
          <p:cNvSpPr>
            <a:spLocks noChangeArrowheads="1"/>
          </p:cNvSpPr>
          <p:nvPr/>
        </p:nvSpPr>
        <p:spPr bwMode="auto">
          <a:xfrm>
            <a:off x="1609725" y="5694533"/>
            <a:ext cx="8878888" cy="1015663"/>
          </a:xfrm>
          <a:prstGeom prst="rect">
            <a:avLst/>
          </a:prstGeom>
          <a:solidFill>
            <a:schemeClr val="accent6">
              <a:lumMod val="75000"/>
            </a:schemeClr>
          </a:solidFill>
          <a:ln>
            <a:noFill/>
          </a:ln>
          <a:effectLst/>
          <a:extLst/>
        </p:spPr>
        <p:txBody>
          <a:bodyPr anchor="ctr">
            <a:spAutoFit/>
          </a:bodyPr>
          <a:lstStyle/>
          <a:p>
            <a:pPr algn="ctr" defTabSz="457189" fontAlgn="base">
              <a:spcBef>
                <a:spcPct val="0"/>
              </a:spcBef>
              <a:spcAft>
                <a:spcPct val="0"/>
              </a:spcAft>
            </a:pPr>
            <a:r>
              <a:rPr lang="en-IE" sz="2000" b="1" dirty="0">
                <a:solidFill>
                  <a:prstClr val="white"/>
                </a:solidFill>
                <a:latin typeface="Times" charset="0"/>
                <a:ea typeface="ヒラギノ角ゴ Pro W3" charset="0"/>
              </a:rPr>
              <a:t>Total annual yield (includes weeds) at each of 31 </a:t>
            </a:r>
            <a:r>
              <a:rPr lang="en-IE" sz="2000" b="1" dirty="0" smtClean="0">
                <a:solidFill>
                  <a:prstClr val="white"/>
                </a:solidFill>
                <a:latin typeface="Times" charset="0"/>
                <a:ea typeface="ヒラギノ角ゴ Pro W3" charset="0"/>
              </a:rPr>
              <a:t>international sites</a:t>
            </a:r>
            <a:r>
              <a:rPr lang="en-IE" sz="2000" b="1" dirty="0">
                <a:solidFill>
                  <a:prstClr val="white"/>
                </a:solidFill>
                <a:latin typeface="Times" charset="0"/>
                <a:ea typeface="ヒラギノ角ゴ Pro W3" charset="0"/>
              </a:rPr>
              <a:t>. </a:t>
            </a:r>
          </a:p>
          <a:p>
            <a:pPr algn="ctr" defTabSz="457189" fontAlgn="base">
              <a:spcBef>
                <a:spcPct val="0"/>
              </a:spcBef>
              <a:spcAft>
                <a:spcPct val="0"/>
              </a:spcAft>
            </a:pPr>
            <a:r>
              <a:rPr lang="en-IE" sz="2000" b="1" dirty="0">
                <a:solidFill>
                  <a:prstClr val="white"/>
                </a:solidFill>
                <a:latin typeface="Times" charset="0"/>
                <a:ea typeface="ヒラギノ角ゴ Pro W3" charset="0"/>
              </a:rPr>
              <a:t>Horizontal lines = best-performing monoculture</a:t>
            </a:r>
          </a:p>
          <a:p>
            <a:pPr algn="ctr" defTabSz="457189" fontAlgn="base">
              <a:spcBef>
                <a:spcPct val="0"/>
              </a:spcBef>
              <a:spcAft>
                <a:spcPct val="0"/>
              </a:spcAft>
            </a:pPr>
            <a:r>
              <a:rPr lang="en-IE" sz="2000" b="1" dirty="0">
                <a:solidFill>
                  <a:prstClr val="white"/>
                </a:solidFill>
                <a:latin typeface="Times" charset="0"/>
                <a:ea typeface="ヒラギノ角ゴ Pro W3" charset="0"/>
              </a:rPr>
              <a:t> boxes = mean monoculture performance (Finn et al. 2013, J </a:t>
            </a:r>
            <a:r>
              <a:rPr lang="en-IE" sz="2000" b="1" dirty="0" err="1">
                <a:solidFill>
                  <a:prstClr val="white"/>
                </a:solidFill>
                <a:latin typeface="Times" charset="0"/>
                <a:ea typeface="ヒラギノ角ゴ Pro W3" charset="0"/>
              </a:rPr>
              <a:t>Appl</a:t>
            </a:r>
            <a:r>
              <a:rPr lang="en-IE" sz="2000" b="1" dirty="0">
                <a:solidFill>
                  <a:prstClr val="white"/>
                </a:solidFill>
                <a:latin typeface="Times" charset="0"/>
                <a:ea typeface="ヒラギノ角ゴ Pro W3" charset="0"/>
              </a:rPr>
              <a:t> Ecol)</a:t>
            </a:r>
          </a:p>
        </p:txBody>
      </p:sp>
      <p:sp>
        <p:nvSpPr>
          <p:cNvPr id="12" name="Text Box 6"/>
          <p:cNvSpPr txBox="1">
            <a:spLocks noChangeArrowheads="1"/>
          </p:cNvSpPr>
          <p:nvPr/>
        </p:nvSpPr>
        <p:spPr bwMode="auto">
          <a:xfrm>
            <a:off x="4816699" y="1584326"/>
            <a:ext cx="958403" cy="33855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189" fontAlgn="base">
              <a:spcBef>
                <a:spcPct val="0"/>
              </a:spcBef>
              <a:spcAft>
                <a:spcPct val="0"/>
              </a:spcAft>
            </a:pPr>
            <a:r>
              <a:rPr lang="en-IE" sz="1600" b="1" dirty="0">
                <a:solidFill>
                  <a:srgbClr val="000000"/>
                </a:solidFill>
                <a:latin typeface="Times" charset="0"/>
                <a:ea typeface="ヒラギノ角ゴ Pro W3" charset="0"/>
              </a:rPr>
              <a:t>mixtures</a:t>
            </a:r>
            <a:endParaRPr lang="en-GB" sz="1600" b="1" dirty="0">
              <a:solidFill>
                <a:srgbClr val="000000"/>
              </a:solidFill>
              <a:latin typeface="Times" charset="0"/>
              <a:ea typeface="ヒラギノ角ゴ Pro W3" charset="0"/>
            </a:endParaRPr>
          </a:p>
        </p:txBody>
      </p:sp>
      <p:grpSp>
        <p:nvGrpSpPr>
          <p:cNvPr id="2" name="Group 1" title="data"/>
          <p:cNvGrpSpPr/>
          <p:nvPr/>
        </p:nvGrpSpPr>
        <p:grpSpPr>
          <a:xfrm>
            <a:off x="4673599" y="2809875"/>
            <a:ext cx="2032213" cy="1354555"/>
            <a:chOff x="3505200" y="2107406"/>
            <a:chExt cx="1524160" cy="1015916"/>
          </a:xfrm>
        </p:grpSpPr>
        <p:sp>
          <p:nvSpPr>
            <p:cNvPr id="13" name="Line 7"/>
            <p:cNvSpPr>
              <a:spLocks noChangeShapeType="1"/>
            </p:cNvSpPr>
            <p:nvPr/>
          </p:nvSpPr>
          <p:spPr bwMode="auto">
            <a:xfrm>
              <a:off x="3505200" y="2107406"/>
              <a:ext cx="214313" cy="86796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189" fontAlgn="base">
                <a:spcBef>
                  <a:spcPct val="0"/>
                </a:spcBef>
                <a:spcAft>
                  <a:spcPct val="0"/>
                </a:spcAft>
              </a:pPr>
              <a:endParaRPr lang="en-IE">
                <a:solidFill>
                  <a:prstClr val="black"/>
                </a:solidFill>
                <a:latin typeface="Arial" charset="0"/>
                <a:ea typeface="ヒラギノ角ゴ Pro W3" charset="0"/>
              </a:endParaRPr>
            </a:p>
          </p:txBody>
        </p:sp>
        <p:sp>
          <p:nvSpPr>
            <p:cNvPr id="14" name="Text Box 8"/>
            <p:cNvSpPr txBox="1">
              <a:spLocks noChangeArrowheads="1"/>
            </p:cNvSpPr>
            <p:nvPr/>
          </p:nvSpPr>
          <p:spPr bwMode="auto">
            <a:xfrm>
              <a:off x="3750308" y="2869407"/>
              <a:ext cx="1279052" cy="25391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189" fontAlgn="base">
                <a:spcBef>
                  <a:spcPct val="0"/>
                </a:spcBef>
                <a:spcAft>
                  <a:spcPct val="0"/>
                </a:spcAft>
              </a:pPr>
              <a:r>
                <a:rPr lang="en-IE" sz="1600" b="1" dirty="0">
                  <a:solidFill>
                    <a:srgbClr val="000000"/>
                  </a:solidFill>
                  <a:latin typeface="Times" charset="0"/>
                  <a:ea typeface="ヒラギノ角ゴ Pro W3" charset="0"/>
                </a:rPr>
                <a:t>best monoculture</a:t>
              </a:r>
              <a:endParaRPr lang="en-GB" sz="1600" b="1" dirty="0">
                <a:solidFill>
                  <a:srgbClr val="000000"/>
                </a:solidFill>
                <a:latin typeface="Times" charset="0"/>
                <a:ea typeface="ヒラギノ角ゴ Pro W3" charset="0"/>
              </a:endParaRPr>
            </a:p>
          </p:txBody>
        </p:sp>
      </p:grpSp>
      <p:grpSp>
        <p:nvGrpSpPr>
          <p:cNvPr id="3" name="Group 2" title="data on graph"/>
          <p:cNvGrpSpPr/>
          <p:nvPr/>
        </p:nvGrpSpPr>
        <p:grpSpPr>
          <a:xfrm>
            <a:off x="3744890" y="3222625"/>
            <a:ext cx="1830436" cy="1316454"/>
            <a:chOff x="2808667" y="2416969"/>
            <a:chExt cx="1372827" cy="987341"/>
          </a:xfrm>
        </p:grpSpPr>
        <p:sp>
          <p:nvSpPr>
            <p:cNvPr id="15" name="Line 9"/>
            <p:cNvSpPr>
              <a:spLocks noChangeShapeType="1"/>
            </p:cNvSpPr>
            <p:nvPr/>
          </p:nvSpPr>
          <p:spPr bwMode="auto">
            <a:xfrm flipH="1">
              <a:off x="3343275" y="2416969"/>
              <a:ext cx="142875" cy="800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189" fontAlgn="base">
                <a:spcBef>
                  <a:spcPct val="0"/>
                </a:spcBef>
                <a:spcAft>
                  <a:spcPct val="0"/>
                </a:spcAft>
              </a:pPr>
              <a:endParaRPr lang="en-IE">
                <a:solidFill>
                  <a:prstClr val="black"/>
                </a:solidFill>
                <a:latin typeface="Arial" charset="0"/>
                <a:ea typeface="ヒラギノ角ゴ Pro W3" charset="0"/>
              </a:endParaRPr>
            </a:p>
          </p:txBody>
        </p:sp>
        <p:sp>
          <p:nvSpPr>
            <p:cNvPr id="16" name="Text Box 10"/>
            <p:cNvSpPr txBox="1">
              <a:spLocks noChangeArrowheads="1"/>
            </p:cNvSpPr>
            <p:nvPr/>
          </p:nvSpPr>
          <p:spPr bwMode="auto">
            <a:xfrm>
              <a:off x="2808667" y="3150394"/>
              <a:ext cx="1372827" cy="253916"/>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189" fontAlgn="base">
                <a:spcBef>
                  <a:spcPct val="0"/>
                </a:spcBef>
                <a:spcAft>
                  <a:spcPct val="0"/>
                </a:spcAft>
              </a:pPr>
              <a:r>
                <a:rPr lang="en-IE" sz="1600" b="1" dirty="0">
                  <a:solidFill>
                    <a:srgbClr val="000000"/>
                  </a:solidFill>
                  <a:latin typeface="Times" charset="0"/>
                  <a:ea typeface="ヒラギノ角ゴ Pro W3" charset="0"/>
                </a:rPr>
                <a:t>mean monoculture</a:t>
              </a:r>
              <a:endParaRPr lang="en-GB" sz="1600" b="1" dirty="0">
                <a:solidFill>
                  <a:srgbClr val="000000"/>
                </a:solidFill>
                <a:latin typeface="Times" charset="0"/>
                <a:ea typeface="ヒラギノ角ゴ Pro W3" charset="0"/>
              </a:endParaRPr>
            </a:p>
          </p:txBody>
        </p:sp>
      </p:grpSp>
      <p:pic>
        <p:nvPicPr>
          <p:cNvPr id="18" name="Picture 3" title="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19238" y="1039813"/>
            <a:ext cx="9383713" cy="5099051"/>
          </a:xfrm>
          <a:noFill/>
          <a:ln/>
          <a:extLst>
            <a:ext uri="{91240B29-F687-4F45-9708-019B960494DF}">
              <a14:hiddenLine xmlns:a14="http://schemas.microsoft.com/office/drawing/2010/main" w="9525" cap="flat" cmpd="sng">
                <a:solidFill>
                  <a:srgbClr val="337FCC"/>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title="multi4mor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7174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endParaRPr lang="en-US" dirty="0"/>
          </a:p>
        </p:txBody>
      </p:sp>
      <p:pic>
        <p:nvPicPr>
          <p:cNvPr id="8" name="Picture 1045" descr="Totalyield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291" y="1005356"/>
            <a:ext cx="5569381" cy="497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049" title="line showing grass yield"/>
          <p:cNvSpPr>
            <a:spLocks noChangeArrowheads="1"/>
          </p:cNvSpPr>
          <p:nvPr/>
        </p:nvSpPr>
        <p:spPr bwMode="auto">
          <a:xfrm>
            <a:off x="3696850" y="1889515"/>
            <a:ext cx="319087" cy="2746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Line 1050" title="line showing grass yield"/>
          <p:cNvSpPr>
            <a:spLocks noChangeShapeType="1"/>
          </p:cNvSpPr>
          <p:nvPr/>
        </p:nvSpPr>
        <p:spPr bwMode="auto">
          <a:xfrm flipV="1">
            <a:off x="3855708" y="2023084"/>
            <a:ext cx="4508992" cy="13959"/>
          </a:xfrm>
          <a:prstGeom prst="line">
            <a:avLst/>
          </a:prstGeom>
          <a:noFill/>
          <a:ln w="25400">
            <a:solidFill>
              <a:srgbClr val="ED18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1" name="Text Box 1051"/>
          <p:cNvSpPr txBox="1">
            <a:spLocks noChangeArrowheads="1"/>
          </p:cNvSpPr>
          <p:nvPr/>
        </p:nvSpPr>
        <p:spPr bwMode="auto">
          <a:xfrm>
            <a:off x="3869042" y="3429001"/>
            <a:ext cx="63350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r>
              <a:rPr lang="de-CH" sz="1900" b="1" dirty="0"/>
              <a:t>N50</a:t>
            </a:r>
          </a:p>
        </p:txBody>
      </p:sp>
      <p:sp>
        <p:nvSpPr>
          <p:cNvPr id="12" name="Text Box 1052"/>
          <p:cNvSpPr txBox="1">
            <a:spLocks noChangeArrowheads="1"/>
          </p:cNvSpPr>
          <p:nvPr/>
        </p:nvSpPr>
        <p:spPr bwMode="auto">
          <a:xfrm>
            <a:off x="3695734" y="2852937"/>
            <a:ext cx="7697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r>
              <a:rPr lang="de-CH" sz="1900" b="1" dirty="0"/>
              <a:t>N150</a:t>
            </a:r>
          </a:p>
        </p:txBody>
      </p:sp>
      <p:sp>
        <p:nvSpPr>
          <p:cNvPr id="13" name="Text Box 1053"/>
          <p:cNvSpPr txBox="1">
            <a:spLocks noChangeArrowheads="1"/>
          </p:cNvSpPr>
          <p:nvPr/>
        </p:nvSpPr>
        <p:spPr bwMode="auto">
          <a:xfrm>
            <a:off x="3828999" y="2023084"/>
            <a:ext cx="7697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r>
              <a:rPr lang="de-CH" sz="1900" b="1"/>
              <a:t>N450</a:t>
            </a:r>
          </a:p>
        </p:txBody>
      </p:sp>
      <p:sp>
        <p:nvSpPr>
          <p:cNvPr id="14" name="Rectangle 1054"/>
          <p:cNvSpPr>
            <a:spLocks noChangeArrowheads="1"/>
          </p:cNvSpPr>
          <p:nvPr/>
        </p:nvSpPr>
        <p:spPr bwMode="auto">
          <a:xfrm>
            <a:off x="2998899" y="6144599"/>
            <a:ext cx="522681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133" b="1" dirty="0"/>
              <a:t>From: Nyfeler </a:t>
            </a:r>
            <a:r>
              <a:rPr lang="de-DE" sz="2133" b="1" i="1" dirty="0"/>
              <a:t>et al</a:t>
            </a:r>
            <a:r>
              <a:rPr lang="de-DE" sz="2133" b="1" dirty="0"/>
              <a:t>. 2009. J. Applied Ecology </a:t>
            </a:r>
            <a:endParaRPr lang="en-US" sz="1867" b="1" dirty="0"/>
          </a:p>
        </p:txBody>
      </p:sp>
      <p:cxnSp>
        <p:nvCxnSpPr>
          <p:cNvPr id="3" name="Straight Arrow Connector 2" title="line showing grass yield"/>
          <p:cNvCxnSpPr>
            <a:stCxn id="16" idx="1"/>
          </p:cNvCxnSpPr>
          <p:nvPr/>
        </p:nvCxnSpPr>
        <p:spPr>
          <a:xfrm flipH="1" flipV="1">
            <a:off x="8364700" y="2045124"/>
            <a:ext cx="574151" cy="2436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938850" y="1965591"/>
            <a:ext cx="1980863" cy="646331"/>
          </a:xfrm>
          <a:prstGeom prst="rect">
            <a:avLst/>
          </a:prstGeom>
          <a:noFill/>
        </p:spPr>
        <p:txBody>
          <a:bodyPr wrap="none" rtlCol="0">
            <a:spAutoFit/>
          </a:bodyPr>
          <a:lstStyle/>
          <a:p>
            <a:r>
              <a:rPr lang="en-IE" b="1" dirty="0"/>
              <a:t>Grass </a:t>
            </a:r>
            <a:r>
              <a:rPr lang="en-IE" b="1" dirty="0" smtClean="0"/>
              <a:t>only yield at </a:t>
            </a:r>
            <a:endParaRPr lang="en-IE" b="1" dirty="0"/>
          </a:p>
          <a:p>
            <a:r>
              <a:rPr lang="en-IE" b="1" dirty="0"/>
              <a:t>450 kg/ha N</a:t>
            </a:r>
          </a:p>
        </p:txBody>
      </p:sp>
      <p:pic>
        <p:nvPicPr>
          <p:cNvPr id="15" name="Picture 14"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17" name="Title 1"/>
          <p:cNvSpPr>
            <a:spLocks noGrp="1"/>
          </p:cNvSpPr>
          <p:nvPr>
            <p:ph type="title"/>
          </p:nvPr>
        </p:nvSpPr>
        <p:spPr>
          <a:xfrm>
            <a:off x="0" y="76914"/>
            <a:ext cx="9128715" cy="917358"/>
          </a:xfrm>
        </p:spPr>
        <p:txBody>
          <a:bodyPr>
            <a:noAutofit/>
          </a:bodyPr>
          <a:lstStyle/>
          <a:p>
            <a:r>
              <a:rPr lang="de-CH" sz="3600" dirty="0">
                <a:solidFill>
                  <a:schemeClr val="accent6">
                    <a:lumMod val="75000"/>
                  </a:schemeClr>
                </a:solidFill>
              </a:rPr>
              <a:t>Balanced grass/legume mixtures at N50 can be as productive as grass monocultures at N450</a:t>
            </a:r>
            <a:endParaRPr lang="de-CH" sz="3600" dirty="0">
              <a:solidFill>
                <a:schemeClr val="accent6">
                  <a:lumMod val="75000"/>
                </a:schemeClr>
              </a:solidFill>
            </a:endParaRPr>
          </a:p>
        </p:txBody>
      </p:sp>
    </p:spTree>
    <p:extLst>
      <p:ext uri="{BB962C8B-B14F-4D97-AF65-F5344CB8AC3E}">
        <p14:creationId xmlns:p14="http://schemas.microsoft.com/office/powerpoint/2010/main" val="777599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98" y="170006"/>
            <a:ext cx="8907517" cy="731839"/>
          </a:xfrm>
        </p:spPr>
        <p:txBody>
          <a:bodyPr>
            <a:noAutofit/>
          </a:bodyPr>
          <a:lstStyle/>
          <a:p>
            <a:r>
              <a:rPr lang="en-IE" sz="2800" b="1" dirty="0">
                <a:solidFill>
                  <a:schemeClr val="accent6">
                    <a:lumMod val="75000"/>
                  </a:schemeClr>
                </a:solidFill>
                <a:latin typeface="Arial" panose="020B0604020202020204" pitchFamily="34" charset="0"/>
                <a:cs typeface="Arial" panose="020B0604020202020204" pitchFamily="34" charset="0"/>
              </a:rPr>
              <a:t>Species diversity increased mean yield &amp; reduced yield variation = yield stability </a:t>
            </a:r>
            <a:endParaRPr lang="en-IE" sz="1800" b="1" dirty="0">
              <a:solidFill>
                <a:schemeClr val="accent6">
                  <a:lumMod val="75000"/>
                </a:schemeClr>
              </a:solidFill>
              <a:latin typeface="Arial" panose="020B0604020202020204" pitchFamily="34" charset="0"/>
              <a:cs typeface="Arial" panose="020B0604020202020204" pitchFamily="34" charset="0"/>
            </a:endParaRPr>
          </a:p>
        </p:txBody>
      </p:sp>
      <p:pic>
        <p:nvPicPr>
          <p:cNvPr id="3074" name="Picture 2" title="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24" y="1244009"/>
            <a:ext cx="9159765" cy="415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0125" y="5607217"/>
            <a:ext cx="8683921" cy="923330"/>
          </a:xfrm>
          <a:prstGeom prst="rect">
            <a:avLst/>
          </a:prstGeom>
        </p:spPr>
        <p:txBody>
          <a:bodyPr wrap="square">
            <a:spAutoFit/>
          </a:bodyPr>
          <a:lstStyle/>
          <a:p>
            <a:r>
              <a:rPr lang="en-IE" dirty="0"/>
              <a:t>Effects of </a:t>
            </a:r>
            <a:r>
              <a:rPr lang="en-IE" dirty="0" smtClean="0"/>
              <a:t>species </a:t>
            </a:r>
            <a:r>
              <a:rPr lang="en-IE" dirty="0"/>
              <a:t>richness on </a:t>
            </a:r>
            <a:r>
              <a:rPr lang="en-IE" dirty="0" smtClean="0"/>
              <a:t>mean yields </a:t>
            </a:r>
            <a:r>
              <a:rPr lang="en-IE" dirty="0"/>
              <a:t>and yield variance under </a:t>
            </a:r>
            <a:r>
              <a:rPr lang="en-IE" dirty="0" err="1"/>
              <a:t>rainfed</a:t>
            </a:r>
            <a:r>
              <a:rPr lang="en-IE" dirty="0"/>
              <a:t> </a:t>
            </a:r>
            <a:r>
              <a:rPr lang="en-IE" dirty="0" smtClean="0"/>
              <a:t>conditions </a:t>
            </a:r>
            <a:r>
              <a:rPr lang="de-DE" dirty="0" smtClean="0"/>
              <a:t>in Wexford, Ireland and Zurich, Switzerland</a:t>
            </a:r>
            <a:r>
              <a:rPr lang="en-IE" dirty="0" smtClean="0"/>
              <a:t>. Values calculated across </a:t>
            </a:r>
            <a:r>
              <a:rPr lang="en-IE" dirty="0"/>
              <a:t>six harvests: three </a:t>
            </a:r>
            <a:r>
              <a:rPr lang="en-IE" dirty="0" smtClean="0"/>
              <a:t>mid-season harvests × </a:t>
            </a:r>
            <a:r>
              <a:rPr lang="en-IE" dirty="0"/>
              <a:t>two years. (Haughey et al. 2018, </a:t>
            </a:r>
            <a:r>
              <a:rPr lang="en-IE" i="1" dirty="0"/>
              <a:t>Nature Scientific Reports</a:t>
            </a:r>
            <a:r>
              <a:rPr lang="en-IE" dirty="0"/>
              <a:t>)</a:t>
            </a:r>
          </a:p>
        </p:txBody>
      </p:sp>
      <p:sp>
        <p:nvSpPr>
          <p:cNvPr id="3" name="Rectangle 2" title="white"/>
          <p:cNvSpPr/>
          <p:nvPr/>
        </p:nvSpPr>
        <p:spPr>
          <a:xfrm>
            <a:off x="446381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sp>
        <p:nvSpPr>
          <p:cNvPr id="8" name="Rectangle 7" title="white box hiding half a graph"/>
          <p:cNvSpPr/>
          <p:nvPr/>
        </p:nvSpPr>
        <p:spPr>
          <a:xfrm>
            <a:off x="8784299" y="1604798"/>
            <a:ext cx="1824203" cy="3360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400"/>
          </a:p>
        </p:txBody>
      </p:sp>
      <p:pic>
        <p:nvPicPr>
          <p:cNvPr id="9" name="Picture 8"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4018546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914"/>
            <a:ext cx="9128715" cy="917358"/>
          </a:xfrm>
        </p:spPr>
        <p:txBody>
          <a:bodyPr>
            <a:noAutofit/>
          </a:bodyPr>
          <a:lstStyle/>
          <a:p>
            <a:r>
              <a:rPr lang="de-CH" sz="3600" dirty="0" smtClean="0">
                <a:solidFill>
                  <a:schemeClr val="accent6">
                    <a:lumMod val="75000"/>
                  </a:schemeClr>
                </a:solidFill>
              </a:rPr>
              <a:t>Multispecies</a:t>
            </a:r>
            <a:endParaRPr lang="de-CH" sz="3600" dirty="0">
              <a:solidFill>
                <a:schemeClr val="accent6">
                  <a:lumMod val="75000"/>
                </a:schemeClr>
              </a:solidFill>
            </a:endParaRPr>
          </a:p>
        </p:txBody>
      </p:sp>
      <p:pic>
        <p:nvPicPr>
          <p:cNvPr id="6" name="Content Placeholder 5" title="photo of multispeci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9144000"/>
          </a:xfrm>
        </p:spPr>
      </p:pic>
    </p:spTree>
    <p:extLst>
      <p:ext uri="{BB962C8B-B14F-4D97-AF65-F5344CB8AC3E}">
        <p14:creationId xmlns:p14="http://schemas.microsoft.com/office/powerpoint/2010/main" val="207230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2314</Words>
  <Application>Microsoft Office PowerPoint</Application>
  <PresentationFormat>Widescreen</PresentationFormat>
  <Paragraphs>189</Paragraphs>
  <Slides>19</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Narrow</vt:lpstr>
      <vt:lpstr>Calibri</vt:lpstr>
      <vt:lpstr>Calibri Light</vt:lpstr>
      <vt:lpstr>Times</vt:lpstr>
      <vt:lpstr>ヒラギノ角ゴ Pro W3</vt:lpstr>
      <vt:lpstr>Office Theme</vt:lpstr>
      <vt:lpstr>Document</vt:lpstr>
      <vt:lpstr>Multispecies Swards Agronomic Performance</vt:lpstr>
      <vt:lpstr>Multispecies Swards Agronomic Performance</vt:lpstr>
      <vt:lpstr>Overview</vt:lpstr>
      <vt:lpstr>COST 852: ‘AgroDiversity’ expt.</vt:lpstr>
      <vt:lpstr>Results</vt:lpstr>
      <vt:lpstr>Total annual yield of 4-species mixtures generally exceeded the best-performing monoculture</vt:lpstr>
      <vt:lpstr>Balanced grass/legume mixtures at N50 can be as productive as grass monocultures at N450</vt:lpstr>
      <vt:lpstr>Species diversity increased mean yield &amp; reduced yield variation = yield stability </vt:lpstr>
      <vt:lpstr>Multispecies</vt:lpstr>
      <vt:lpstr>Plant diversity (6-species, grasses, legumes, herbs) enhanced total annual yield (over two years)</vt:lpstr>
      <vt:lpstr>Mixtures of grasses, clover and herbs had highest forage yields in grazed plots</vt:lpstr>
      <vt:lpstr>Multispecies Swards: forage yield</vt:lpstr>
      <vt:lpstr>Lower N on mixtures out yields higher N on perennial ryegrass swards</vt:lpstr>
      <vt:lpstr>UCD Lyons Long Term Grazing Platform</vt:lpstr>
      <vt:lpstr>PowerPoint Presentation</vt:lpstr>
      <vt:lpstr>Beef Grazing Study – Forage Quality </vt:lpstr>
      <vt:lpstr>Conclusions</vt:lpstr>
      <vt:lpstr>Looking to the future</vt:lpstr>
      <vt:lpstr>Thank you </vt:lpstr>
    </vt:vector>
  </TitlesOfParts>
  <Company>Teagasc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Multispecies Swards: Agronomic Performance</dc:title>
  <dc:creator>John Finn</dc:creator>
  <cp:lastModifiedBy>Shona Baker</cp:lastModifiedBy>
  <cp:revision>29</cp:revision>
  <dcterms:created xsi:type="dcterms:W3CDTF">2023-08-02T14:55:43Z</dcterms:created>
  <dcterms:modified xsi:type="dcterms:W3CDTF">2023-08-03T12:03:23Z</dcterms:modified>
</cp:coreProperties>
</file>