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2" r:id="rId2"/>
    <p:sldId id="293" r:id="rId3"/>
    <p:sldId id="258" r:id="rId4"/>
    <p:sldId id="291" r:id="rId5"/>
    <p:sldId id="282" r:id="rId6"/>
    <p:sldId id="279" r:id="rId7"/>
    <p:sldId id="280" r:id="rId8"/>
    <p:sldId id="284" r:id="rId9"/>
    <p:sldId id="273" r:id="rId10"/>
    <p:sldId id="281" r:id="rId11"/>
    <p:sldId id="287" r:id="rId12"/>
    <p:sldId id="285" r:id="rId13"/>
    <p:sldId id="288" r:id="rId14"/>
    <p:sldId id="268" r:id="rId15"/>
    <p:sldId id="290" r:id="rId16"/>
    <p:sldId id="276"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79601" autoAdjust="0"/>
  </p:normalViewPr>
  <p:slideViewPr>
    <p:cSldViewPr snapToGrid="0">
      <p:cViewPr varScale="1">
        <p:scale>
          <a:sx n="58" d="100"/>
          <a:sy n="58" d="100"/>
        </p:scale>
        <p:origin x="64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8" d="100"/>
          <a:sy n="48" d="100"/>
        </p:scale>
        <p:origin x="276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64876-52EF-429D-81BF-67EE1E1258D5}" type="datetimeFigureOut">
              <a:rPr lang="en-IE" smtClean="0"/>
              <a:t>14/08/2023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09F71-D056-4874-A2F1-74CE6AEBB35A}" type="slidenum">
              <a:rPr lang="en-IE" smtClean="0"/>
              <a:t>‹#›</a:t>
            </a:fld>
            <a:endParaRPr lang="en-IE"/>
          </a:p>
        </p:txBody>
      </p:sp>
    </p:spTree>
    <p:extLst>
      <p:ext uri="{BB962C8B-B14F-4D97-AF65-F5344CB8AC3E}">
        <p14:creationId xmlns:p14="http://schemas.microsoft.com/office/powerpoint/2010/main" val="1581411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V1- created</a:t>
            </a:r>
            <a:r>
              <a:rPr lang="en-IE" baseline="0" dirty="0" smtClean="0"/>
              <a:t> 7/7/23</a:t>
            </a:r>
            <a:endParaRPr lang="en-IE" dirty="0"/>
          </a:p>
        </p:txBody>
      </p:sp>
      <p:sp>
        <p:nvSpPr>
          <p:cNvPr id="4" name="Slide Number Placeholder 3"/>
          <p:cNvSpPr>
            <a:spLocks noGrp="1"/>
          </p:cNvSpPr>
          <p:nvPr>
            <p:ph type="sldNum" sz="quarter" idx="10"/>
          </p:nvPr>
        </p:nvSpPr>
        <p:spPr/>
        <p:txBody>
          <a:bodyPr/>
          <a:lstStyle/>
          <a:p>
            <a:fld id="{466881DF-22F7-4C04-9A29-40D131670AD3}" type="slidenum">
              <a:rPr lang="en-IE" smtClean="0"/>
              <a:t>1</a:t>
            </a:fld>
            <a:endParaRPr lang="en-IE"/>
          </a:p>
        </p:txBody>
      </p:sp>
    </p:spTree>
    <p:extLst>
      <p:ext uri="{BB962C8B-B14F-4D97-AF65-F5344CB8AC3E}">
        <p14:creationId xmlns:p14="http://schemas.microsoft.com/office/powerpoint/2010/main" val="222378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The mean yield of three mid-season harvests (selected to match the effects of a drought treatment not reported here) increased as species richness increased; the variation declined as species richness increased.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smtClean="0"/>
              <a:t>There was an overall negative effect of drought on forage yields. However, the same results applies: even under drought, the mean yield of the three mid-season harvests increased as species richness increased and the variation declined as species richness increased.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smtClean="0"/>
              <a:t>Thus, plant diversity increased yield stability under </a:t>
            </a:r>
            <a:r>
              <a:rPr lang="en-IE" baseline="0" dirty="0" err="1" smtClean="0"/>
              <a:t>rainfed</a:t>
            </a:r>
            <a:r>
              <a:rPr lang="en-IE" baseline="0" dirty="0" smtClean="0"/>
              <a:t> and drought conditions.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smtClean="0"/>
              <a:t>In addition, the effect of plant diversity (up to 4 species) was sufficient for the four-species mixtures under drought to equal or exceed the yields of the average of the four monocultures. </a:t>
            </a:r>
          </a:p>
          <a:p>
            <a:endParaRPr lang="en-IE" baseline="0" dirty="0" smtClean="0"/>
          </a:p>
          <a:p>
            <a:r>
              <a:rPr lang="en-IE" baseline="0" dirty="0" smtClean="0"/>
              <a:t>Letters beside the values that share the same letter were not significantly different. Capital letters refer to the mean values; small letters refer to the yield variances (magnitude of the error bars).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(Haughey et al. 2018, </a:t>
            </a:r>
            <a:r>
              <a:rPr lang="en-IE" i="1" dirty="0" smtClean="0"/>
              <a:t>Nature Scientific Reports</a:t>
            </a:r>
            <a:r>
              <a:rPr lang="en-IE" dirty="0" smtClean="0"/>
              <a:t>)</a:t>
            </a:r>
          </a:p>
          <a:p>
            <a:endParaRPr lang="en-IE" dirty="0"/>
          </a:p>
        </p:txBody>
      </p:sp>
      <p:sp>
        <p:nvSpPr>
          <p:cNvPr id="4" name="Slide Number Placeholder 3"/>
          <p:cNvSpPr>
            <a:spLocks noGrp="1"/>
          </p:cNvSpPr>
          <p:nvPr>
            <p:ph type="sldNum" sz="quarter" idx="10"/>
          </p:nvPr>
        </p:nvSpPr>
        <p:spPr/>
        <p:txBody>
          <a:bodyPr/>
          <a:lstStyle/>
          <a:p>
            <a:fld id="{C0509F71-D056-4874-A2F1-74CE6AEBB35A}" type="slidenum">
              <a:rPr lang="en-IE" smtClean="0"/>
              <a:t>10</a:t>
            </a:fld>
            <a:endParaRPr lang="en-IE"/>
          </a:p>
        </p:txBody>
      </p:sp>
    </p:spTree>
    <p:extLst>
      <p:ext uri="{BB962C8B-B14F-4D97-AF65-F5344CB8AC3E}">
        <p14:creationId xmlns:p14="http://schemas.microsoft.com/office/powerpoint/2010/main" val="370975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Guylain Grange’s doctoral research at Johnstown Castle,</a:t>
            </a:r>
            <a:r>
              <a:rPr lang="en-IE" baseline="0" dirty="0" smtClean="0"/>
              <a:t> </a:t>
            </a:r>
            <a:r>
              <a:rPr lang="en-IE" dirty="0" smtClean="0"/>
              <a:t>Wexford, Ireland looked</a:t>
            </a:r>
            <a:r>
              <a:rPr lang="en-IE" baseline="0" dirty="0" smtClean="0"/>
              <a:t> at the effect of </a:t>
            </a:r>
          </a:p>
          <a:p>
            <a:pPr marL="285750" indent="-285750">
              <a:buAutoNum type="romanLcParenR"/>
            </a:pPr>
            <a:r>
              <a:rPr lang="en-IE" baseline="0" dirty="0" smtClean="0"/>
              <a:t>introducing herbs into multi-species mixtures up to 6 species (two grasses, two clovers, two herbs)</a:t>
            </a:r>
          </a:p>
          <a:p>
            <a:pPr marL="285750" indent="-285750">
              <a:buAutoNum type="romanLcParenR"/>
            </a:pPr>
            <a:r>
              <a:rPr lang="en-IE" baseline="0" dirty="0" smtClean="0"/>
              <a:t>drought (9 weeks under a rain shelter) </a:t>
            </a:r>
          </a:p>
          <a:p>
            <a:pPr marL="285750" indent="-285750">
              <a:buAutoNum type="romanLcParenR"/>
            </a:pPr>
            <a:r>
              <a:rPr lang="en-IE" baseline="0" dirty="0" smtClean="0"/>
              <a:t>High nitrogen (perennial ryegrass monoculture with 300 ha</a:t>
            </a:r>
            <a:r>
              <a:rPr lang="en-IE" baseline="30000" dirty="0" smtClean="0"/>
              <a:t>-1</a:t>
            </a:r>
            <a:r>
              <a:rPr lang="en-IE" baseline="0" dirty="0" smtClean="0"/>
              <a:t> yr</a:t>
            </a:r>
            <a:r>
              <a:rPr lang="en-IE" baseline="30000" dirty="0" smtClean="0"/>
              <a:t>-1</a:t>
            </a:r>
            <a:r>
              <a:rPr lang="en-IE" baseline="0" dirty="0" smtClean="0"/>
              <a:t> of nitrogen fertiliser</a:t>
            </a:r>
          </a:p>
          <a:p>
            <a:pPr marL="285750" indent="-285750">
              <a:buAutoNum type="romanLcParenR"/>
            </a:pPr>
            <a:endParaRPr lang="en-IE" baseline="0" dirty="0" smtClean="0"/>
          </a:p>
          <a:p>
            <a:endParaRPr lang="en-IE" baseline="0" dirty="0" smtClean="0"/>
          </a:p>
          <a:p>
            <a:r>
              <a:rPr lang="en-IE" baseline="0" dirty="0" smtClean="0"/>
              <a:t>The experiment manipulated the species richness and evenness of six agronomic species: perennial ryegrass, timothy, red clover, white clover, plantain and chicory. Thus, diversity varied from monocultures of all six species, to the </a:t>
            </a:r>
            <a:r>
              <a:rPr lang="en-IE" baseline="0" dirty="0" err="1" smtClean="0"/>
              <a:t>equi</a:t>
            </a:r>
            <a:r>
              <a:rPr lang="en-IE" baseline="0" dirty="0" smtClean="0"/>
              <a:t>-proportional six-species mixture (other intermediate levels of diversity not shown here). All plots received 150 ha</a:t>
            </a:r>
            <a:r>
              <a:rPr lang="en-IE" baseline="30000" dirty="0" smtClean="0"/>
              <a:t>-1</a:t>
            </a:r>
            <a:r>
              <a:rPr lang="en-IE" baseline="0" dirty="0" smtClean="0"/>
              <a:t> yr</a:t>
            </a:r>
            <a:r>
              <a:rPr lang="en-IE" baseline="30000" dirty="0" smtClean="0"/>
              <a:t>-1</a:t>
            </a:r>
            <a:r>
              <a:rPr lang="en-IE" baseline="0" dirty="0" smtClean="0"/>
              <a:t> of nitrogen fertiliser, and additional treatment applied 300 ha</a:t>
            </a:r>
            <a:r>
              <a:rPr lang="en-IE" baseline="30000" dirty="0" smtClean="0"/>
              <a:t>-1</a:t>
            </a:r>
            <a:r>
              <a:rPr lang="en-IE" baseline="0" dirty="0" smtClean="0"/>
              <a:t> yr</a:t>
            </a:r>
            <a:r>
              <a:rPr lang="en-IE" baseline="30000" dirty="0" smtClean="0"/>
              <a:t>-1</a:t>
            </a:r>
            <a:r>
              <a:rPr lang="en-IE" baseline="0" dirty="0" smtClean="0"/>
              <a:t> of nitrogen fertiliser to perennial ryegrass in monoculture. (300N). These points can be represented on a ternary diagram, as shown in the slide. </a:t>
            </a:r>
          </a:p>
          <a:p>
            <a:endParaRPr lang="en-IE" baseline="0" dirty="0" smtClean="0"/>
          </a:p>
          <a:p>
            <a:r>
              <a:rPr lang="en-IE" sz="1200" b="0" i="0" u="none" strike="noStrike" kern="1200" baseline="0" dirty="0" smtClean="0">
                <a:solidFill>
                  <a:schemeClr val="tx1"/>
                </a:solidFill>
                <a:latin typeface="+mn-lt"/>
                <a:ea typeface="+mn-ea"/>
                <a:cs typeface="+mn-cs"/>
              </a:rPr>
              <a:t>The sown communities comprised six monocultures and 13 mixtures, from two to six species. Following a simplex design (Cornell, 2011), species proportions were 100% of the advised seeding weight for  monocultures; 50% of each species from the same FG for the two-species mixtures; 25% of each species from two FGs for the four-species mixtures and 16.7% of each species for the six-species mixtures centroid. The five-species mixtures were dominated by each species in turn such that there was 60% of one species and 10% of the four species from the other two FGs. </a:t>
            </a:r>
            <a:endParaRPr lang="en-IE" dirty="0"/>
          </a:p>
        </p:txBody>
      </p:sp>
      <p:sp>
        <p:nvSpPr>
          <p:cNvPr id="4" name="Slide Number Placeholder 3"/>
          <p:cNvSpPr>
            <a:spLocks noGrp="1"/>
          </p:cNvSpPr>
          <p:nvPr>
            <p:ph type="sldNum" sz="quarter" idx="10"/>
          </p:nvPr>
        </p:nvSpPr>
        <p:spPr/>
        <p:txBody>
          <a:bodyPr/>
          <a:lstStyle/>
          <a:p>
            <a:fld id="{5B67872D-126D-44CF-83E9-2D77FFED20C1}" type="slidenum">
              <a:rPr lang="en-IE" smtClean="0"/>
              <a:t>13</a:t>
            </a:fld>
            <a:endParaRPr lang="en-IE"/>
          </a:p>
        </p:txBody>
      </p:sp>
    </p:spTree>
    <p:extLst>
      <p:ext uri="{BB962C8B-B14F-4D97-AF65-F5344CB8AC3E}">
        <p14:creationId xmlns:p14="http://schemas.microsoft.com/office/powerpoint/2010/main" val="3904583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a:p>
            <a:r>
              <a:rPr lang="en-IE" baseline="0" dirty="0" smtClean="0"/>
              <a:t>The mean annual yield across two years is presented here. </a:t>
            </a:r>
          </a:p>
          <a:p>
            <a:r>
              <a:rPr lang="en-IE" baseline="0" dirty="0" smtClean="0"/>
              <a:t>Each of the six monocultures are shown, as well as the average of the six monocultures, the 300N perennial ryegrass, and the </a:t>
            </a:r>
            <a:r>
              <a:rPr lang="en-IE" baseline="0" dirty="0" err="1" smtClean="0"/>
              <a:t>equi</a:t>
            </a:r>
            <a:r>
              <a:rPr lang="en-IE" baseline="0" dirty="0" smtClean="0"/>
              <a:t>-proportional six-species mixture.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smtClean="0"/>
              <a:t>Overall, highest yields (in this graph) were from the </a:t>
            </a:r>
            <a:r>
              <a:rPr lang="en-IE" baseline="0" dirty="0" err="1" smtClean="0"/>
              <a:t>equi</a:t>
            </a:r>
            <a:r>
              <a:rPr lang="en-IE" baseline="0" dirty="0" smtClean="0"/>
              <a:t>-proportional six-species mixture, in both </a:t>
            </a:r>
            <a:r>
              <a:rPr lang="en-IE" baseline="0" dirty="0" err="1" smtClean="0"/>
              <a:t>rainfed</a:t>
            </a:r>
            <a:r>
              <a:rPr lang="en-IE" baseline="0" dirty="0" smtClean="0"/>
              <a:t> and drought conditions.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smtClean="0"/>
              <a:t>The yield of the </a:t>
            </a:r>
            <a:r>
              <a:rPr lang="en-IE" baseline="0" dirty="0" err="1" smtClean="0"/>
              <a:t>equi</a:t>
            </a:r>
            <a:r>
              <a:rPr lang="en-IE" baseline="0" dirty="0" smtClean="0"/>
              <a:t>-proportional six-species mixture at 150N was either greater than or equal to that of the 300N perennial ryegrass. </a:t>
            </a:r>
          </a:p>
          <a:p>
            <a:endParaRPr lang="en-IE" baseline="0" dirty="0" smtClean="0"/>
          </a:p>
          <a:p>
            <a:endParaRPr lang="en-IE" baseline="0" dirty="0" smtClean="0"/>
          </a:p>
          <a:p>
            <a:r>
              <a:rPr lang="en-IE" baseline="0" dirty="0" smtClean="0"/>
              <a:t>Asterisks indicate the significance of the effect of drought (ns = not significant). </a:t>
            </a:r>
          </a:p>
          <a:p>
            <a:r>
              <a:rPr lang="en-IE" baseline="0" dirty="0" smtClean="0"/>
              <a:t>Letters beside the values that share the same letter were not significantly different. Capital letters refer to the mean yields of the plant communities under </a:t>
            </a:r>
            <a:r>
              <a:rPr lang="en-IE" baseline="0" dirty="0" err="1" smtClean="0"/>
              <a:t>rainfed</a:t>
            </a:r>
            <a:r>
              <a:rPr lang="en-IE" baseline="0" dirty="0" smtClean="0"/>
              <a:t> control; small letters refer to the mean yields of the drought plots. Within each group (</a:t>
            </a:r>
            <a:r>
              <a:rPr lang="en-IE" baseline="0" dirty="0" err="1" smtClean="0"/>
              <a:t>rainfed</a:t>
            </a:r>
            <a:r>
              <a:rPr lang="en-IE" baseline="0" dirty="0" smtClean="0"/>
              <a:t> or drought), letters beside the values that share the same letter were not significantly different.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(Grange et al. 2021, </a:t>
            </a:r>
            <a:r>
              <a:rPr lang="en-IE" i="1" dirty="0" smtClean="0"/>
              <a:t>J Applied Ecology</a:t>
            </a:r>
            <a:r>
              <a:rPr lang="en-IE" dirty="0" smtClean="0"/>
              <a:t>)</a:t>
            </a:r>
          </a:p>
          <a:p>
            <a:endParaRPr lang="en-IE" dirty="0"/>
          </a:p>
        </p:txBody>
      </p:sp>
      <p:sp>
        <p:nvSpPr>
          <p:cNvPr id="4" name="Slide Number Placeholder 3"/>
          <p:cNvSpPr>
            <a:spLocks noGrp="1"/>
          </p:cNvSpPr>
          <p:nvPr>
            <p:ph type="sldNum" sz="quarter" idx="10"/>
          </p:nvPr>
        </p:nvSpPr>
        <p:spPr/>
        <p:txBody>
          <a:bodyPr/>
          <a:lstStyle/>
          <a:p>
            <a:fld id="{C0509F71-D056-4874-A2F1-74CE6AEBB35A}" type="slidenum">
              <a:rPr lang="en-IE" smtClean="0"/>
              <a:t>14</a:t>
            </a:fld>
            <a:endParaRPr lang="en-IE"/>
          </a:p>
        </p:txBody>
      </p:sp>
    </p:spTree>
    <p:extLst>
      <p:ext uri="{BB962C8B-B14F-4D97-AF65-F5344CB8AC3E}">
        <p14:creationId xmlns:p14="http://schemas.microsoft.com/office/powerpoint/2010/main" val="601587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smtClean="0"/>
              <a:t>The ternary diagram in the earlier</a:t>
            </a:r>
            <a:r>
              <a:rPr lang="en-IE" sz="1200" baseline="0" dirty="0" smtClean="0"/>
              <a:t> slide shows the distribution of sampling points; these points can be used to create a response surface. </a:t>
            </a:r>
          </a:p>
          <a:p>
            <a:r>
              <a:rPr lang="en-IE" sz="1200" baseline="0" dirty="0" smtClean="0"/>
              <a:t>The benefit of this modelling approach is that one can predict for community compositions that were not included in the original design. </a:t>
            </a:r>
          </a:p>
          <a:p>
            <a:endParaRPr lang="en-IE" sz="1200" baseline="0" dirty="0" smtClean="0"/>
          </a:p>
          <a:p>
            <a:r>
              <a:rPr lang="en-IE" sz="1200" baseline="0" dirty="0" smtClean="0"/>
              <a:t>Main slide</a:t>
            </a:r>
          </a:p>
          <a:p>
            <a:r>
              <a:rPr lang="en-IE" sz="1200" baseline="0" dirty="0" smtClean="0"/>
              <a:t>Shows a colour legend that corresponds to total annual yield of forage for </a:t>
            </a:r>
            <a:r>
              <a:rPr lang="en-IE" sz="1200" baseline="0" dirty="0" err="1" smtClean="0"/>
              <a:t>rainfed</a:t>
            </a:r>
            <a:r>
              <a:rPr lang="en-IE" sz="1200" baseline="0" dirty="0" smtClean="0"/>
              <a:t> control (left) and the drought treatment (right).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dirty="0" smtClean="0"/>
              <a:t>One can see that the predicted maximum yield (greenest point) is close to the </a:t>
            </a:r>
            <a:r>
              <a:rPr lang="en-IE" baseline="0" dirty="0" err="1" smtClean="0"/>
              <a:t>equi</a:t>
            </a:r>
            <a:r>
              <a:rPr lang="en-IE" baseline="0" dirty="0" smtClean="0"/>
              <a:t>-proportional six-species mixture.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dirty="0" smtClean="0"/>
              <a:t>There is also an obvious overall effect of drought, but still a strong response to diversity under drought.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dirty="0" smtClean="0"/>
              <a:t>Large parts of this ternary diagram (the mixture performance) exceeded that of the best-performing monoculture.  </a:t>
            </a:r>
          </a:p>
          <a:p>
            <a:endParaRPr lang="en-IE" sz="1200" baseline="0" dirty="0" smtClean="0"/>
          </a:p>
          <a:p>
            <a:endParaRPr lang="en-IE" sz="1200" baseline="0" dirty="0" smtClean="0"/>
          </a:p>
          <a:p>
            <a:r>
              <a:rPr lang="en-IE" sz="1200" baseline="0" dirty="0" smtClean="0"/>
              <a:t>Click 1: the centroid point (</a:t>
            </a:r>
            <a:r>
              <a:rPr lang="en-IE" baseline="0" dirty="0" err="1" smtClean="0"/>
              <a:t>equi</a:t>
            </a:r>
            <a:r>
              <a:rPr lang="en-IE" baseline="0" dirty="0" smtClean="0"/>
              <a:t>-proportional six-species mixture) on the ternary diagram and on the legend for </a:t>
            </a:r>
            <a:r>
              <a:rPr lang="en-IE" baseline="0" dirty="0" err="1" smtClean="0"/>
              <a:t>rainfed</a:t>
            </a:r>
            <a:r>
              <a:rPr lang="en-IE" baseline="0" dirty="0" smtClean="0"/>
              <a:t> control. </a:t>
            </a:r>
            <a:endParaRPr lang="en-IE" sz="1200" baseline="0" dirty="0" smtClean="0"/>
          </a:p>
          <a:p>
            <a:endParaRPr lang="en-IE"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dirty="0" smtClean="0"/>
              <a:t>Click 2: the centroid point (</a:t>
            </a:r>
            <a:r>
              <a:rPr lang="en-IE" baseline="0" dirty="0" err="1" smtClean="0"/>
              <a:t>equi</a:t>
            </a:r>
            <a:r>
              <a:rPr lang="en-IE" baseline="0" dirty="0" smtClean="0"/>
              <a:t>-proportional six-species mixture) on the ternary diagram and on the legend for drought treatment. </a:t>
            </a:r>
            <a:endParaRPr lang="en-IE" sz="1200" baseline="0" dirty="0" smtClean="0"/>
          </a:p>
          <a:p>
            <a:endParaRPr lang="en-IE" sz="1200" baseline="0" dirty="0" smtClean="0"/>
          </a:p>
          <a:p>
            <a:r>
              <a:rPr lang="en-IE" sz="1200" baseline="0" dirty="0" smtClean="0"/>
              <a:t>Click 3: the 300N perennial ryegrass yield (the same under </a:t>
            </a:r>
            <a:r>
              <a:rPr lang="en-IE" sz="1200" baseline="0" dirty="0" err="1" smtClean="0"/>
              <a:t>rainfed</a:t>
            </a:r>
            <a:r>
              <a:rPr lang="en-IE" sz="1200" baseline="0" dirty="0" smtClean="0"/>
              <a:t> and drought)</a:t>
            </a:r>
          </a:p>
          <a:p>
            <a:endParaRPr lang="en-IE" sz="1200" baseline="0" dirty="0" smtClean="0"/>
          </a:p>
          <a:p>
            <a:endParaRPr lang="en-IE" dirty="0"/>
          </a:p>
        </p:txBody>
      </p:sp>
      <p:sp>
        <p:nvSpPr>
          <p:cNvPr id="4" name="Slide Number Placeholder 3"/>
          <p:cNvSpPr>
            <a:spLocks noGrp="1"/>
          </p:cNvSpPr>
          <p:nvPr>
            <p:ph type="sldNum" sz="quarter" idx="5"/>
          </p:nvPr>
        </p:nvSpPr>
        <p:spPr/>
        <p:txBody>
          <a:bodyPr/>
          <a:lstStyle/>
          <a:p>
            <a:fld id="{F14784E1-4E77-42D8-B31E-4C1128A5DEA2}" type="slidenum">
              <a:rPr lang="en-IE" smtClean="0"/>
              <a:t>15</a:t>
            </a:fld>
            <a:endParaRPr lang="en-IE"/>
          </a:p>
        </p:txBody>
      </p:sp>
    </p:spTree>
    <p:extLst>
      <p:ext uri="{BB962C8B-B14F-4D97-AF65-F5344CB8AC3E}">
        <p14:creationId xmlns:p14="http://schemas.microsoft.com/office/powerpoint/2010/main" val="39537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V1- created</a:t>
            </a:r>
            <a:r>
              <a:rPr lang="en-IE" baseline="0" dirty="0" smtClean="0"/>
              <a:t> 7/7/23</a:t>
            </a:r>
            <a:endParaRPr lang="en-IE" dirty="0"/>
          </a:p>
        </p:txBody>
      </p:sp>
      <p:sp>
        <p:nvSpPr>
          <p:cNvPr id="4" name="Slide Number Placeholder 3"/>
          <p:cNvSpPr>
            <a:spLocks noGrp="1"/>
          </p:cNvSpPr>
          <p:nvPr>
            <p:ph type="sldNum" sz="quarter" idx="10"/>
          </p:nvPr>
        </p:nvSpPr>
        <p:spPr/>
        <p:txBody>
          <a:bodyPr/>
          <a:lstStyle/>
          <a:p>
            <a:fld id="{466881DF-22F7-4C04-9A29-40D131670AD3}" type="slidenum">
              <a:rPr lang="en-IE" smtClean="0"/>
              <a:t>2</a:t>
            </a:fld>
            <a:endParaRPr lang="en-IE"/>
          </a:p>
        </p:txBody>
      </p:sp>
    </p:spTree>
    <p:extLst>
      <p:ext uri="{BB962C8B-B14F-4D97-AF65-F5344CB8AC3E}">
        <p14:creationId xmlns:p14="http://schemas.microsoft.com/office/powerpoint/2010/main" val="238968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70C87F"/>
              </a:buClr>
            </a:pPr>
            <a:r>
              <a:rPr lang="en-IE" dirty="0" smtClean="0"/>
              <a:t>results from multiple studies that experimentally manipulated water supply through drought shelters</a:t>
            </a:r>
          </a:p>
          <a:p>
            <a:pPr>
              <a:buClr>
                <a:srgbClr val="70C87F"/>
              </a:buClr>
            </a:pPr>
            <a:r>
              <a:rPr lang="en-IE" dirty="0" smtClean="0"/>
              <a:t>Comparison of the effect of diversity on ability to maintain or reduce forage losses due to drought</a:t>
            </a:r>
          </a:p>
          <a:p>
            <a:pPr>
              <a:buClr>
                <a:srgbClr val="70C87F"/>
              </a:buClr>
            </a:pPr>
            <a:endParaRPr lang="en-IE" dirty="0"/>
          </a:p>
        </p:txBody>
      </p:sp>
      <p:sp>
        <p:nvSpPr>
          <p:cNvPr id="4" name="Slide Number Placeholder 3"/>
          <p:cNvSpPr>
            <a:spLocks noGrp="1"/>
          </p:cNvSpPr>
          <p:nvPr>
            <p:ph type="sldNum" sz="quarter" idx="10"/>
          </p:nvPr>
        </p:nvSpPr>
        <p:spPr/>
        <p:txBody>
          <a:bodyPr/>
          <a:lstStyle/>
          <a:p>
            <a:fld id="{466881DF-22F7-4C04-9A29-40D131670AD3}" type="slidenum">
              <a:rPr lang="en-IE" smtClean="0"/>
              <a:t>3</a:t>
            </a:fld>
            <a:endParaRPr lang="en-IE"/>
          </a:p>
        </p:txBody>
      </p:sp>
    </p:spTree>
    <p:extLst>
      <p:ext uri="{BB962C8B-B14F-4D97-AF65-F5344CB8AC3E}">
        <p14:creationId xmlns:p14="http://schemas.microsoft.com/office/powerpoint/2010/main" val="12533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sz="1200" b="0" i="0" u="none" strike="noStrike" kern="1200" baseline="0" dirty="0" smtClean="0">
                <a:solidFill>
                  <a:schemeClr val="tx1"/>
                </a:solidFill>
                <a:latin typeface="+mn-lt"/>
                <a:ea typeface="+mn-ea"/>
                <a:cs typeface="+mn-cs"/>
              </a:rPr>
              <a:t>The role of diversity in promoting resistance and resilience of ecosystem function in the face of environmental</a:t>
            </a:r>
          </a:p>
          <a:p>
            <a:r>
              <a:rPr lang="en-IE" sz="1200" b="0" i="0" u="none" strike="noStrike" kern="1200" baseline="0" dirty="0" smtClean="0">
                <a:solidFill>
                  <a:schemeClr val="tx1"/>
                </a:solidFill>
                <a:latin typeface="+mn-lt"/>
                <a:ea typeface="+mn-ea"/>
                <a:cs typeface="+mn-cs"/>
              </a:rPr>
              <a:t>disturbance is well-established in ecosystems and experiments based in semi-natural grasslands (e.g. Craven</a:t>
            </a:r>
          </a:p>
          <a:p>
            <a:r>
              <a:rPr lang="en-IE" sz="1200" b="0" i="1" u="none" strike="noStrike" kern="1200" baseline="0" dirty="0" smtClean="0">
                <a:solidFill>
                  <a:schemeClr val="tx1"/>
                </a:solidFill>
                <a:latin typeface="+mn-lt"/>
                <a:ea typeface="+mn-ea"/>
                <a:cs typeface="+mn-cs"/>
              </a:rPr>
              <a:t>et al.</a:t>
            </a:r>
            <a:r>
              <a:rPr lang="en-IE" sz="1200" b="0" i="0" u="none" strike="noStrike" kern="1200" baseline="0" dirty="0" smtClean="0">
                <a:solidFill>
                  <a:schemeClr val="tx1"/>
                </a:solidFill>
                <a:latin typeface="+mn-lt"/>
                <a:ea typeface="+mn-ea"/>
                <a:cs typeface="+mn-cs"/>
              </a:rPr>
              <a:t>, 2016). For example, a meta-analysis of 46 plant association experiments by Isbell </a:t>
            </a:r>
            <a:r>
              <a:rPr lang="en-IE" sz="1200" b="0" i="1" u="none" strike="noStrike" kern="1200" baseline="0" dirty="0" smtClean="0">
                <a:solidFill>
                  <a:schemeClr val="tx1"/>
                </a:solidFill>
                <a:latin typeface="+mn-lt"/>
                <a:ea typeface="+mn-ea"/>
                <a:cs typeface="+mn-cs"/>
              </a:rPr>
              <a:t>et al. </a:t>
            </a:r>
            <a:r>
              <a:rPr lang="en-IE" sz="1200" b="0" i="0" u="none" strike="noStrike" kern="1200" baseline="0" dirty="0" smtClean="0">
                <a:solidFill>
                  <a:schemeClr val="tx1"/>
                </a:solidFill>
                <a:latin typeface="+mn-lt"/>
                <a:ea typeface="+mn-ea"/>
                <a:cs typeface="+mn-cs"/>
              </a:rPr>
              <a:t>(2015) revealed</a:t>
            </a:r>
          </a:p>
          <a:p>
            <a:r>
              <a:rPr lang="en-IE" sz="1200" b="0" i="0" u="none" strike="noStrike" kern="1200" baseline="0" dirty="0" smtClean="0">
                <a:solidFill>
                  <a:schemeClr val="tx1"/>
                </a:solidFill>
                <a:latin typeface="+mn-lt"/>
                <a:ea typeface="+mn-ea"/>
                <a:cs typeface="+mn-cs"/>
              </a:rPr>
              <a:t>that biomass of ‘low-diversity communities with one or two grassland plant species changed by approximately</a:t>
            </a:r>
          </a:p>
          <a:p>
            <a:r>
              <a:rPr lang="en-IE" sz="1200" b="0" i="0" u="none" strike="noStrike" kern="1200" baseline="0" dirty="0" smtClean="0">
                <a:solidFill>
                  <a:schemeClr val="tx1"/>
                </a:solidFill>
                <a:latin typeface="+mn-lt"/>
                <a:ea typeface="+mn-ea"/>
                <a:cs typeface="+mn-cs"/>
              </a:rPr>
              <a:t>50% during [severe] weather events, whereas that of high-diversity communities with 16-32 species changed</a:t>
            </a:r>
          </a:p>
          <a:p>
            <a:r>
              <a:rPr lang="en-IE" sz="1200" b="0" i="0" u="none" strike="noStrike" kern="1200" baseline="0" dirty="0" smtClean="0">
                <a:solidFill>
                  <a:schemeClr val="tx1"/>
                </a:solidFill>
                <a:latin typeface="+mn-lt"/>
                <a:ea typeface="+mn-ea"/>
                <a:cs typeface="+mn-cs"/>
              </a:rPr>
              <a:t>by only approximately 25%’.</a:t>
            </a:r>
            <a:endParaRPr lang="en-IE" dirty="0"/>
          </a:p>
        </p:txBody>
      </p:sp>
      <p:sp>
        <p:nvSpPr>
          <p:cNvPr id="4" name="Slide Number Placeholder 3"/>
          <p:cNvSpPr>
            <a:spLocks noGrp="1"/>
          </p:cNvSpPr>
          <p:nvPr>
            <p:ph type="sldNum" sz="quarter" idx="10"/>
          </p:nvPr>
        </p:nvSpPr>
        <p:spPr/>
        <p:txBody>
          <a:bodyPr/>
          <a:lstStyle/>
          <a:p>
            <a:fld id="{C0509F71-D056-4874-A2F1-74CE6AEBB35A}" type="slidenum">
              <a:rPr lang="en-IE" smtClean="0"/>
              <a:t>4</a:t>
            </a:fld>
            <a:endParaRPr lang="en-IE"/>
          </a:p>
        </p:txBody>
      </p:sp>
    </p:spTree>
    <p:extLst>
      <p:ext uri="{BB962C8B-B14F-4D97-AF65-F5344CB8AC3E}">
        <p14:creationId xmlns:p14="http://schemas.microsoft.com/office/powerpoint/2010/main" val="359552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Photo</a:t>
            </a:r>
            <a:r>
              <a:rPr lang="en-IE" baseline="0" dirty="0" smtClean="0"/>
              <a:t> from the Wexford site of the </a:t>
            </a:r>
            <a:r>
              <a:rPr lang="en-IE" baseline="0" dirty="0" err="1" smtClean="0"/>
              <a:t>AnimalChange</a:t>
            </a:r>
            <a:r>
              <a:rPr lang="en-IE" baseline="0" dirty="0" smtClean="0"/>
              <a:t> project. </a:t>
            </a:r>
            <a:endParaRPr lang="en-IE" dirty="0"/>
          </a:p>
        </p:txBody>
      </p:sp>
      <p:sp>
        <p:nvSpPr>
          <p:cNvPr id="4" name="Slide Number Placeholder 3"/>
          <p:cNvSpPr>
            <a:spLocks noGrp="1"/>
          </p:cNvSpPr>
          <p:nvPr>
            <p:ph type="sldNum" sz="quarter" idx="10"/>
          </p:nvPr>
        </p:nvSpPr>
        <p:spPr/>
        <p:txBody>
          <a:bodyPr/>
          <a:lstStyle/>
          <a:p>
            <a:fld id="{C0509F71-D056-4874-A2F1-74CE6AEBB35A}" type="slidenum">
              <a:rPr lang="en-IE" smtClean="0"/>
              <a:t>5</a:t>
            </a:fld>
            <a:endParaRPr lang="en-IE"/>
          </a:p>
        </p:txBody>
      </p:sp>
    </p:spTree>
    <p:extLst>
      <p:ext uri="{BB962C8B-B14F-4D97-AF65-F5344CB8AC3E}">
        <p14:creationId xmlns:p14="http://schemas.microsoft.com/office/powerpoint/2010/main" val="254025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image from one of the IPCC reports shows the effect of a change in mean</a:t>
            </a:r>
            <a:r>
              <a:rPr lang="en-IE" baseline="0" dirty="0" smtClean="0"/>
              <a:t> temperature on the</a:t>
            </a:r>
            <a:r>
              <a:rPr lang="en-IE" dirty="0" smtClean="0"/>
              <a:t> distribution of temperature.</a:t>
            </a:r>
            <a:r>
              <a:rPr lang="en-IE" baseline="0" dirty="0" smtClean="0"/>
              <a:t> Even modest increases in the mean result in higher probabilities of extreme weather events. AS the </a:t>
            </a:r>
            <a:r>
              <a:rPr lang="en-IE" baseline="0" dirty="0" err="1" smtClean="0"/>
              <a:t>amoun</a:t>
            </a:r>
            <a:r>
              <a:rPr lang="en-IE" baseline="0" dirty="0" smtClean="0"/>
              <a:t> </a:t>
            </a:r>
            <a:r>
              <a:rPr lang="en-IE" baseline="0" dirty="0" err="1" smtClean="0"/>
              <a:t>tof</a:t>
            </a:r>
            <a:r>
              <a:rPr lang="en-IE" baseline="0" dirty="0" smtClean="0"/>
              <a:t> energy and temperature in the atmosphere increases, there is also a greater likelihood of more severe storms (wind and rainfall). </a:t>
            </a:r>
          </a:p>
          <a:p>
            <a:endParaRPr lang="en-IE" dirty="0"/>
          </a:p>
        </p:txBody>
      </p:sp>
      <p:sp>
        <p:nvSpPr>
          <p:cNvPr id="4" name="Slide Number Placeholder 3"/>
          <p:cNvSpPr>
            <a:spLocks noGrp="1"/>
          </p:cNvSpPr>
          <p:nvPr>
            <p:ph type="sldNum" sz="quarter" idx="10"/>
          </p:nvPr>
        </p:nvSpPr>
        <p:spPr/>
        <p:txBody>
          <a:bodyPr/>
          <a:lstStyle/>
          <a:p>
            <a:fld id="{C0509F71-D056-4874-A2F1-74CE6AEBB35A}" type="slidenum">
              <a:rPr lang="en-IE" smtClean="0"/>
              <a:t>6</a:t>
            </a:fld>
            <a:endParaRPr lang="en-IE"/>
          </a:p>
        </p:txBody>
      </p:sp>
    </p:spTree>
    <p:extLst>
      <p:ext uri="{BB962C8B-B14F-4D97-AF65-F5344CB8AC3E}">
        <p14:creationId xmlns:p14="http://schemas.microsoft.com/office/powerpoint/2010/main" val="102946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Photo of </a:t>
            </a:r>
            <a:r>
              <a:rPr lang="en-IE" dirty="0" err="1" smtClean="0"/>
              <a:t>rainfed</a:t>
            </a:r>
            <a:r>
              <a:rPr lang="en-IE" dirty="0" smtClean="0"/>
              <a:t> control plot and corresponding</a:t>
            </a:r>
            <a:r>
              <a:rPr lang="en-IE" baseline="0" dirty="0" smtClean="0"/>
              <a:t> with rainout shelter, from Swiss site of the </a:t>
            </a:r>
            <a:r>
              <a:rPr lang="en-IE" baseline="0" dirty="0" err="1" smtClean="0"/>
              <a:t>AnimalChange</a:t>
            </a:r>
            <a:r>
              <a:rPr lang="en-IE" baseline="0" dirty="0" smtClean="0"/>
              <a:t> experiment. </a:t>
            </a:r>
            <a:endParaRPr lang="en-IE" dirty="0"/>
          </a:p>
        </p:txBody>
      </p:sp>
      <p:sp>
        <p:nvSpPr>
          <p:cNvPr id="4" name="Slide Number Placeholder 3"/>
          <p:cNvSpPr>
            <a:spLocks noGrp="1"/>
          </p:cNvSpPr>
          <p:nvPr>
            <p:ph type="sldNum" sz="quarter" idx="10"/>
          </p:nvPr>
        </p:nvSpPr>
        <p:spPr/>
        <p:txBody>
          <a:bodyPr/>
          <a:lstStyle/>
          <a:p>
            <a:fld id="{C0509F71-D056-4874-A2F1-74CE6AEBB35A}" type="slidenum">
              <a:rPr lang="en-IE" smtClean="0"/>
              <a:t>7</a:t>
            </a:fld>
            <a:endParaRPr lang="en-IE"/>
          </a:p>
        </p:txBody>
      </p:sp>
    </p:spTree>
    <p:extLst>
      <p:ext uri="{BB962C8B-B14F-4D97-AF65-F5344CB8AC3E}">
        <p14:creationId xmlns:p14="http://schemas.microsoft.com/office/powerpoint/2010/main" val="1509556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As part of the EU </a:t>
            </a:r>
            <a:r>
              <a:rPr lang="en-IE" dirty="0" err="1" smtClean="0"/>
              <a:t>AnimalChange</a:t>
            </a:r>
            <a:r>
              <a:rPr lang="en-IE" dirty="0" smtClean="0"/>
              <a:t> project</a:t>
            </a:r>
            <a:r>
              <a:rPr lang="en-IE" baseline="0" dirty="0" smtClean="0"/>
              <a:t>, a joint experiment was conducted in Wexford, Ireland and Zurich, Switzerland. </a:t>
            </a:r>
          </a:p>
          <a:p>
            <a:r>
              <a:rPr lang="en-IE" baseline="0" dirty="0" smtClean="0"/>
              <a:t>The experiment manipulated the species richness and evenness of four agronomic species: perennial ryegrass, chicory, red clover and white clover. </a:t>
            </a:r>
          </a:p>
          <a:p>
            <a:r>
              <a:rPr lang="en-IE" sz="1200" dirty="0" smtClean="0"/>
              <a:t>Here, we provide</a:t>
            </a:r>
            <a:r>
              <a:rPr lang="en-IE" sz="1200" baseline="0" dirty="0" smtClean="0"/>
              <a:t> an e</a:t>
            </a:r>
            <a:r>
              <a:rPr lang="en-IE" sz="1200" dirty="0" smtClean="0"/>
              <a:t>xample of yields across multiple sward types with species richness from one to four (Irish</a:t>
            </a:r>
            <a:r>
              <a:rPr lang="en-IE" sz="1200" baseline="0" dirty="0" smtClean="0"/>
              <a:t> site). </a:t>
            </a:r>
          </a:p>
          <a:p>
            <a:r>
              <a:rPr lang="en-IE" sz="1200" baseline="0" dirty="0" smtClean="0"/>
              <a:t>The coloured bar over the graph shows the implementation of the drought (red) and the recovery period after the drought ended (green). </a:t>
            </a:r>
          </a:p>
          <a:p>
            <a:r>
              <a:rPr lang="en-IE" sz="1200" baseline="0" dirty="0" smtClean="0"/>
              <a:t>Overall one can see strong effects on forage yields (-70%) at the end of the drought, but also very rapid recovery once soil moisture is restored, and even some overcompensation.</a:t>
            </a:r>
          </a:p>
          <a:p>
            <a:r>
              <a:rPr lang="en-IE" sz="1200" baseline="0" dirty="0" smtClean="0"/>
              <a:t>The overcompensation is relatively small across the total annual yield, and is presumed to be due to utilisation of nitrogen that was not used earlier in the season, as well as nitrogen released due to drought effects on the soil.   </a:t>
            </a:r>
            <a:endParaRPr lang="en-IE" sz="1200" dirty="0" smtClean="0"/>
          </a:p>
          <a:p>
            <a:r>
              <a:rPr lang="en-IE" dirty="0" smtClean="0"/>
              <a:t>The red circle indicates the focus of</a:t>
            </a:r>
            <a:r>
              <a:rPr lang="en-IE" baseline="0" dirty="0" smtClean="0"/>
              <a:t> the next analysis, and encompasses the mid-drought, end-drought and recovery harvests. </a:t>
            </a:r>
          </a:p>
          <a:p>
            <a:r>
              <a:rPr lang="en-IE" baseline="0" dirty="0" smtClean="0"/>
              <a:t>We next look at the effect of diversity on the mean and variation across these yields (two years, and two sites). </a:t>
            </a:r>
          </a:p>
          <a:p>
            <a:endParaRPr lang="en-IE" dirty="0"/>
          </a:p>
        </p:txBody>
      </p:sp>
      <p:sp>
        <p:nvSpPr>
          <p:cNvPr id="4" name="Slide Number Placeholder 3"/>
          <p:cNvSpPr>
            <a:spLocks noGrp="1"/>
          </p:cNvSpPr>
          <p:nvPr>
            <p:ph type="sldNum" sz="quarter" idx="10"/>
          </p:nvPr>
        </p:nvSpPr>
        <p:spPr/>
        <p:txBody>
          <a:bodyPr/>
          <a:lstStyle/>
          <a:p>
            <a:fld id="{C0509F71-D056-4874-A2F1-74CE6AEBB35A}" type="slidenum">
              <a:rPr lang="en-IE" smtClean="0"/>
              <a:t>8</a:t>
            </a:fld>
            <a:endParaRPr lang="en-IE"/>
          </a:p>
        </p:txBody>
      </p:sp>
    </p:spTree>
    <p:extLst>
      <p:ext uri="{BB962C8B-B14F-4D97-AF65-F5344CB8AC3E}">
        <p14:creationId xmlns:p14="http://schemas.microsoft.com/office/powerpoint/2010/main" val="133671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The mean yield of three mid-season harvests increased as species richness increased; the variation declined as species richness increased. </a:t>
            </a:r>
          </a:p>
          <a:p>
            <a:r>
              <a:rPr lang="en-IE" baseline="0" dirty="0" smtClean="0"/>
              <a:t>This represents a demonstration of classic yield stability. Thus, species richness conferred yield stability in harvested plots as richness increased from 1 to 4 species. </a:t>
            </a:r>
          </a:p>
          <a:p>
            <a:endParaRPr lang="en-IE" baseline="0" dirty="0" smtClean="0"/>
          </a:p>
          <a:p>
            <a:r>
              <a:rPr lang="en-IE" baseline="0" dirty="0" smtClean="0"/>
              <a:t>Letters beside the values that share the same letter were not significantly different. Capital letters refer to the mean values; small letters refer to the yield variances (magnitude of the error bars).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(Haughey et al. 2018, </a:t>
            </a:r>
            <a:r>
              <a:rPr lang="en-IE" i="1" dirty="0" smtClean="0"/>
              <a:t>Nature Scientific Reports</a:t>
            </a:r>
            <a:r>
              <a:rPr lang="en-IE" dirty="0" smtClean="0"/>
              <a:t>)</a:t>
            </a:r>
          </a:p>
          <a:p>
            <a:endParaRPr lang="en-IE" dirty="0"/>
          </a:p>
        </p:txBody>
      </p:sp>
      <p:sp>
        <p:nvSpPr>
          <p:cNvPr id="4" name="Slide Number Placeholder 3"/>
          <p:cNvSpPr>
            <a:spLocks noGrp="1"/>
          </p:cNvSpPr>
          <p:nvPr>
            <p:ph type="sldNum" sz="quarter" idx="10"/>
          </p:nvPr>
        </p:nvSpPr>
        <p:spPr/>
        <p:txBody>
          <a:bodyPr/>
          <a:lstStyle/>
          <a:p>
            <a:fld id="{C0509F71-D056-4874-A2F1-74CE6AEBB35A}" type="slidenum">
              <a:rPr lang="en-IE" smtClean="0"/>
              <a:t>9</a:t>
            </a:fld>
            <a:endParaRPr lang="en-IE"/>
          </a:p>
        </p:txBody>
      </p:sp>
    </p:spTree>
    <p:extLst>
      <p:ext uri="{BB962C8B-B14F-4D97-AF65-F5344CB8AC3E}">
        <p14:creationId xmlns:p14="http://schemas.microsoft.com/office/powerpoint/2010/main" val="280904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CF2366FB-06E6-463B-B2C4-8158C5E20026}" type="datetimeFigureOut">
              <a:rPr lang="en-IE" smtClean="0"/>
              <a:t>14/08/2023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9663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F2366FB-06E6-463B-B2C4-8158C5E20026}" type="datetimeFigureOut">
              <a:rPr lang="en-IE" smtClean="0"/>
              <a:t>14/08/2023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409524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F2366FB-06E6-463B-B2C4-8158C5E20026}" type="datetimeFigureOut">
              <a:rPr lang="en-IE" smtClean="0"/>
              <a:t>14/08/2023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130145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F2366FB-06E6-463B-B2C4-8158C5E20026}" type="datetimeFigureOut">
              <a:rPr lang="en-IE" smtClean="0"/>
              <a:t>14/08/2023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1931905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66FB-06E6-463B-B2C4-8158C5E20026}" type="datetimeFigureOut">
              <a:rPr lang="en-IE" smtClean="0"/>
              <a:t>14/08/2023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154252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CF2366FB-06E6-463B-B2C4-8158C5E20026}" type="datetimeFigureOut">
              <a:rPr lang="en-IE" smtClean="0"/>
              <a:t>14/08/2023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3903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CF2366FB-06E6-463B-B2C4-8158C5E20026}" type="datetimeFigureOut">
              <a:rPr lang="en-IE" smtClean="0"/>
              <a:t>14/08/2023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321107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CF2366FB-06E6-463B-B2C4-8158C5E20026}" type="datetimeFigureOut">
              <a:rPr lang="en-IE" smtClean="0"/>
              <a:t>14/08/2023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111624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366FB-06E6-463B-B2C4-8158C5E20026}" type="datetimeFigureOut">
              <a:rPr lang="en-IE" smtClean="0"/>
              <a:t>14/08/2023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1265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2366FB-06E6-463B-B2C4-8158C5E20026}" type="datetimeFigureOut">
              <a:rPr lang="en-IE" smtClean="0"/>
              <a:t>14/08/2023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183868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2366FB-06E6-463B-B2C4-8158C5E20026}" type="datetimeFigureOut">
              <a:rPr lang="en-IE" smtClean="0"/>
              <a:t>14/08/2023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33756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366FB-06E6-463B-B2C4-8158C5E20026}" type="datetimeFigureOut">
              <a:rPr lang="en-IE" smtClean="0"/>
              <a:t>14/08/2023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F1F34-3702-4AD1-AF68-2E30123002E5}" type="slidenum">
              <a:rPr lang="en-IE" smtClean="0"/>
              <a:t>‹#›</a:t>
            </a:fld>
            <a:endParaRPr lang="en-IE"/>
          </a:p>
        </p:txBody>
      </p:sp>
    </p:spTree>
    <p:extLst>
      <p:ext uri="{BB962C8B-B14F-4D97-AF65-F5344CB8AC3E}">
        <p14:creationId xmlns:p14="http://schemas.microsoft.com/office/powerpoint/2010/main" val="1890489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ulti4More logo"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68" y="784161"/>
            <a:ext cx="4673047" cy="1143404"/>
          </a:xfrm>
          <a:prstGeom prst="rect">
            <a:avLst/>
          </a:prstGeom>
        </p:spPr>
      </p:pic>
      <p:sp>
        <p:nvSpPr>
          <p:cNvPr id="2" name="Title 1"/>
          <p:cNvSpPr>
            <a:spLocks noGrp="1"/>
          </p:cNvSpPr>
          <p:nvPr>
            <p:ph type="ctrTitle"/>
          </p:nvPr>
        </p:nvSpPr>
        <p:spPr>
          <a:xfrm>
            <a:off x="383745" y="2567398"/>
            <a:ext cx="6017055" cy="1528356"/>
          </a:xfrm>
        </p:spPr>
        <p:txBody>
          <a:bodyPr>
            <a:normAutofit/>
          </a:bodyPr>
          <a:lstStyle/>
          <a:p>
            <a:pPr algn="l"/>
            <a:r>
              <a:rPr lang="en-IE" sz="4800" dirty="0">
                <a:latin typeface="+mn-lt"/>
              </a:rPr>
              <a:t>Multispecies Swards:</a:t>
            </a:r>
            <a:br>
              <a:rPr lang="en-IE" sz="4800" dirty="0">
                <a:latin typeface="+mn-lt"/>
              </a:rPr>
            </a:br>
            <a:r>
              <a:rPr lang="en-IE" sz="4800" dirty="0">
                <a:latin typeface="+mn-lt"/>
              </a:rPr>
              <a:t>Resilience to Drought</a:t>
            </a:r>
          </a:p>
        </p:txBody>
      </p:sp>
      <p:sp>
        <p:nvSpPr>
          <p:cNvPr id="4" name="Rectangle 3"/>
          <p:cNvSpPr/>
          <p:nvPr/>
        </p:nvSpPr>
        <p:spPr>
          <a:xfrm>
            <a:off x="383745" y="5170207"/>
            <a:ext cx="7970546" cy="830997"/>
          </a:xfrm>
          <a:prstGeom prst="rect">
            <a:avLst/>
          </a:prstGeom>
        </p:spPr>
        <p:txBody>
          <a:bodyPr wrap="square">
            <a:spAutoFit/>
          </a:bodyPr>
          <a:lstStyle/>
          <a:p>
            <a:r>
              <a:rPr lang="en-IE" sz="2400" dirty="0" smtClean="0"/>
              <a:t>Version 1 </a:t>
            </a:r>
          </a:p>
          <a:p>
            <a:r>
              <a:rPr lang="en-IE" sz="2400" dirty="0" smtClean="0"/>
              <a:t>Slides may change over </a:t>
            </a:r>
            <a:r>
              <a:rPr lang="en-IE" sz="2400" dirty="0"/>
              <a:t>time as new studies </a:t>
            </a:r>
            <a:r>
              <a:rPr lang="en-IE" sz="2400" dirty="0" smtClean="0"/>
              <a:t>arise</a:t>
            </a:r>
            <a:endParaRPr lang="en-IE" sz="2400" dirty="0"/>
          </a:p>
        </p:txBody>
      </p:sp>
    </p:spTree>
    <p:extLst>
      <p:ext uri="{BB962C8B-B14F-4D97-AF65-F5344CB8AC3E}">
        <p14:creationId xmlns:p14="http://schemas.microsoft.com/office/powerpoint/2010/main" val="2109536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04" y="272772"/>
            <a:ext cx="8907517" cy="731839"/>
          </a:xfrm>
        </p:spPr>
        <p:txBody>
          <a:bodyPr>
            <a:noAutofit/>
          </a:bodyPr>
          <a:lstStyle/>
          <a:p>
            <a:r>
              <a:rPr lang="en-IE" sz="3200" b="1" dirty="0" smtClean="0">
                <a:solidFill>
                  <a:schemeClr val="accent6">
                    <a:lumMod val="75000"/>
                  </a:schemeClr>
                </a:solidFill>
                <a:latin typeface="+mn-lt"/>
                <a:cs typeface="Arial" panose="020B0604020202020204" pitchFamily="34" charset="0"/>
              </a:rPr>
              <a:t>Species diversity increased mean yield &amp; reduced yield variation = yield stability...even under drought </a:t>
            </a:r>
            <a:endParaRPr lang="en-IE" sz="2000" b="1" dirty="0">
              <a:solidFill>
                <a:schemeClr val="accent6">
                  <a:lumMod val="75000"/>
                </a:schemeClr>
              </a:solidFill>
              <a:latin typeface="+mn-lt"/>
              <a:cs typeface="Arial" panose="020B0604020202020204" pitchFamily="34" charset="0"/>
            </a:endParaRPr>
          </a:p>
        </p:txBody>
      </p:sp>
      <p:sp>
        <p:nvSpPr>
          <p:cNvPr id="6" name="Rectangle 5"/>
          <p:cNvSpPr/>
          <p:nvPr/>
        </p:nvSpPr>
        <p:spPr>
          <a:xfrm>
            <a:off x="1650125" y="5607217"/>
            <a:ext cx="8683921" cy="923330"/>
          </a:xfrm>
          <a:prstGeom prst="rect">
            <a:avLst/>
          </a:prstGeom>
        </p:spPr>
        <p:txBody>
          <a:bodyPr wrap="square">
            <a:spAutoFit/>
          </a:bodyPr>
          <a:lstStyle/>
          <a:p>
            <a:r>
              <a:rPr lang="en-IE" dirty="0"/>
              <a:t>Effects of </a:t>
            </a:r>
            <a:r>
              <a:rPr lang="en-IE" dirty="0" smtClean="0"/>
              <a:t>species </a:t>
            </a:r>
            <a:r>
              <a:rPr lang="en-IE" dirty="0"/>
              <a:t>richness on </a:t>
            </a:r>
            <a:r>
              <a:rPr lang="en-IE" dirty="0" smtClean="0"/>
              <a:t>mean yields </a:t>
            </a:r>
            <a:r>
              <a:rPr lang="en-IE" dirty="0"/>
              <a:t>and yield variance under </a:t>
            </a:r>
            <a:r>
              <a:rPr lang="en-IE" dirty="0" err="1"/>
              <a:t>rainfed</a:t>
            </a:r>
            <a:r>
              <a:rPr lang="en-IE" dirty="0"/>
              <a:t> </a:t>
            </a:r>
            <a:r>
              <a:rPr lang="en-IE" dirty="0" smtClean="0"/>
              <a:t>conditions </a:t>
            </a:r>
            <a:r>
              <a:rPr lang="de-DE" dirty="0" smtClean="0"/>
              <a:t>in Wexford, Ireland and Zurich, Switzerland</a:t>
            </a:r>
            <a:r>
              <a:rPr lang="en-IE" dirty="0" smtClean="0"/>
              <a:t>. Values calculated across </a:t>
            </a:r>
            <a:r>
              <a:rPr lang="en-IE" dirty="0"/>
              <a:t>six harvests: three </a:t>
            </a:r>
            <a:r>
              <a:rPr lang="en-IE" dirty="0" smtClean="0"/>
              <a:t>mid-season harvests × </a:t>
            </a:r>
            <a:r>
              <a:rPr lang="en-IE" dirty="0"/>
              <a:t>two years. (Haughey et al. 2018, </a:t>
            </a:r>
            <a:r>
              <a:rPr lang="en-IE" i="1" dirty="0"/>
              <a:t>Nature Scientific Reports</a:t>
            </a:r>
            <a:r>
              <a:rPr lang="en-IE" dirty="0"/>
              <a:t>)</a:t>
            </a:r>
          </a:p>
        </p:txBody>
      </p:sp>
      <p:sp>
        <p:nvSpPr>
          <p:cNvPr id="3" name="Rectangle 2" title="white rectangle blocking half the diagram"/>
          <p:cNvSpPr/>
          <p:nvPr/>
        </p:nvSpPr>
        <p:spPr>
          <a:xfrm>
            <a:off x="4463819" y="1604798"/>
            <a:ext cx="1824203" cy="33603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2400"/>
          </a:p>
        </p:txBody>
      </p:sp>
      <p:sp>
        <p:nvSpPr>
          <p:cNvPr id="8" name="Rectangle 7" title="diagram of species richness in Wexford and Zurich"/>
          <p:cNvSpPr/>
          <p:nvPr/>
        </p:nvSpPr>
        <p:spPr>
          <a:xfrm>
            <a:off x="8784299" y="1604798"/>
            <a:ext cx="1824203" cy="33603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2400"/>
          </a:p>
        </p:txBody>
      </p:sp>
      <p:pic>
        <p:nvPicPr>
          <p:cNvPr id="11" name="Picture 2" descr="diagram of species richness in Wexford and Zurich" title="diagram of species richness in Wexford and Zur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125" y="1072636"/>
            <a:ext cx="9161048" cy="4153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descr="white rectangle highligting half the diagram" title="white rectangle highligting half the diagram"/>
          <p:cNvSpPr/>
          <p:nvPr/>
        </p:nvSpPr>
        <p:spPr>
          <a:xfrm>
            <a:off x="4470592" y="1496517"/>
            <a:ext cx="1744557" cy="2976748"/>
          </a:xfrm>
          <a:prstGeom prst="rect">
            <a:avLst/>
          </a:prstGeom>
          <a:solidFill>
            <a:srgbClr val="FF00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3" name="Rectangle 12" descr="white rectangle highligting half the diagram" title="white rectangle highligting half the diagram"/>
          <p:cNvSpPr/>
          <p:nvPr/>
        </p:nvSpPr>
        <p:spPr>
          <a:xfrm>
            <a:off x="8738518" y="1503290"/>
            <a:ext cx="1800787" cy="2976748"/>
          </a:xfrm>
          <a:prstGeom prst="rect">
            <a:avLst/>
          </a:prstGeom>
          <a:solidFill>
            <a:srgbClr val="FF00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0" name="Picture 9" descr="Multi4more logo"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2344584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mn-lt"/>
              </a:rPr>
              <a:t>Conclusions from the </a:t>
            </a:r>
            <a:r>
              <a:rPr lang="en-IE" dirty="0" err="1" smtClean="0">
                <a:latin typeface="+mn-lt"/>
              </a:rPr>
              <a:t>AnimalChange</a:t>
            </a:r>
            <a:r>
              <a:rPr lang="en-IE" dirty="0" smtClean="0">
                <a:latin typeface="+mn-lt"/>
              </a:rPr>
              <a:t> expt.</a:t>
            </a:r>
            <a:endParaRPr lang="en-IE" dirty="0">
              <a:latin typeface="+mn-lt"/>
            </a:endParaRPr>
          </a:p>
        </p:txBody>
      </p:sp>
      <p:sp>
        <p:nvSpPr>
          <p:cNvPr id="3" name="Content Placeholder 2"/>
          <p:cNvSpPr>
            <a:spLocks noGrp="1"/>
          </p:cNvSpPr>
          <p:nvPr>
            <p:ph idx="1"/>
          </p:nvPr>
        </p:nvSpPr>
        <p:spPr/>
        <p:txBody>
          <a:bodyPr>
            <a:noAutofit/>
          </a:bodyPr>
          <a:lstStyle/>
          <a:p>
            <a:pPr>
              <a:lnSpc>
                <a:spcPct val="100000"/>
              </a:lnSpc>
              <a:buClr>
                <a:srgbClr val="70C87F"/>
              </a:buClr>
            </a:pPr>
            <a:r>
              <a:rPr lang="en-IE" dirty="0"/>
              <a:t>There were </a:t>
            </a:r>
            <a:r>
              <a:rPr lang="en-IE" dirty="0"/>
              <a:t>very strong yield </a:t>
            </a:r>
            <a:r>
              <a:rPr lang="en-IE" dirty="0"/>
              <a:t>losses in individual harvests at the end of the drought </a:t>
            </a:r>
            <a:r>
              <a:rPr lang="en-IE" dirty="0"/>
              <a:t>period</a:t>
            </a:r>
          </a:p>
          <a:p>
            <a:pPr>
              <a:lnSpc>
                <a:spcPct val="100000"/>
              </a:lnSpc>
              <a:buClr>
                <a:srgbClr val="70C87F"/>
              </a:buClr>
            </a:pPr>
            <a:r>
              <a:rPr lang="en-IE" dirty="0"/>
              <a:t>Rapid recovery in yield when soil moisture levels are restored</a:t>
            </a:r>
          </a:p>
          <a:p>
            <a:pPr>
              <a:lnSpc>
                <a:spcPct val="100000"/>
              </a:lnSpc>
              <a:buClr>
                <a:srgbClr val="70C87F"/>
              </a:buClr>
            </a:pPr>
            <a:r>
              <a:rPr lang="en-IE" dirty="0"/>
              <a:t>Total annual yields in these productive sites were relatively unaffected by drought (in a longer growing season, there is a smaller proportion of the season affected by a drought period)</a:t>
            </a:r>
          </a:p>
          <a:p>
            <a:pPr>
              <a:lnSpc>
                <a:spcPct val="100000"/>
              </a:lnSpc>
              <a:buClr>
                <a:srgbClr val="70C87F"/>
              </a:buClr>
            </a:pPr>
            <a:r>
              <a:rPr lang="en-IE" dirty="0"/>
              <a:t>There were large </a:t>
            </a:r>
            <a:r>
              <a:rPr lang="en-IE" dirty="0"/>
              <a:t>mixture effects </a:t>
            </a:r>
            <a:r>
              <a:rPr lang="en-IE" dirty="0"/>
              <a:t>on </a:t>
            </a:r>
            <a:r>
              <a:rPr lang="en-IE" dirty="0"/>
              <a:t>individual harvests</a:t>
            </a:r>
            <a:r>
              <a:rPr lang="en-IE" dirty="0"/>
              <a:t> and total annual </a:t>
            </a:r>
            <a:r>
              <a:rPr lang="en-IE" dirty="0"/>
              <a:t>yield under both </a:t>
            </a:r>
            <a:r>
              <a:rPr lang="en-IE" dirty="0" err="1"/>
              <a:t>rainfed</a:t>
            </a:r>
            <a:r>
              <a:rPr lang="en-IE" dirty="0"/>
              <a:t> and </a:t>
            </a:r>
            <a:r>
              <a:rPr lang="en-IE" dirty="0"/>
              <a:t>drought conditions</a:t>
            </a:r>
          </a:p>
          <a:p>
            <a:pPr>
              <a:lnSpc>
                <a:spcPct val="100000"/>
              </a:lnSpc>
              <a:buClr>
                <a:srgbClr val="70C87F"/>
              </a:buClr>
            </a:pPr>
            <a:r>
              <a:rPr lang="en-IE" dirty="0"/>
              <a:t>Positive </a:t>
            </a:r>
            <a:r>
              <a:rPr lang="en-IE" dirty="0"/>
              <a:t>effects of </a:t>
            </a:r>
            <a:r>
              <a:rPr lang="en-IE" dirty="0"/>
              <a:t>mixtures on </a:t>
            </a:r>
            <a:r>
              <a:rPr lang="en-IE" dirty="0"/>
              <a:t>annual yield were considerably greater (∼33%) than the </a:t>
            </a:r>
            <a:r>
              <a:rPr lang="en-IE" dirty="0"/>
              <a:t>effect of </a:t>
            </a:r>
            <a:r>
              <a:rPr lang="en-IE" dirty="0"/>
              <a:t>drought (∼11%) on annual yield.</a:t>
            </a:r>
          </a:p>
        </p:txBody>
      </p:sp>
      <p:pic>
        <p:nvPicPr>
          <p:cNvPr id="5" name="Picture 4" descr="Multi4more logo" title="Multi4mor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1329627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47898" y="311574"/>
            <a:ext cx="8905702" cy="731838"/>
          </a:xfrm>
        </p:spPr>
        <p:txBody>
          <a:bodyPr>
            <a:normAutofit fontScale="90000"/>
          </a:bodyPr>
          <a:lstStyle/>
          <a:p>
            <a:r>
              <a:rPr lang="en-IE" sz="4900" dirty="0">
                <a:latin typeface="+mn-lt"/>
              </a:rPr>
              <a:t>Can mixtures improve yield stability under drought?</a:t>
            </a:r>
          </a:p>
        </p:txBody>
      </p:sp>
      <p:pic>
        <p:nvPicPr>
          <p:cNvPr id="5" name="Picture 2" descr="Picture of Wexford plots in early summer 2018" title="Picture of Wexford plots in early summer 2018"/>
          <p:cNvPicPr>
            <a:picLocks noChangeAspect="1" noChangeArrowheads="1"/>
          </p:cNvPicPr>
          <p:nvPr/>
        </p:nvPicPr>
        <p:blipFill rotWithShape="1">
          <a:blip r:embed="rId2">
            <a:extLst>
              <a:ext uri="{28A0092B-C50C-407E-A947-70E740481C1C}">
                <a14:useLocalDpi xmlns:a14="http://schemas.microsoft.com/office/drawing/2010/main" val="0"/>
              </a:ext>
            </a:extLst>
          </a:blip>
          <a:srcRect l="14962" t="7997" b="8015"/>
          <a:stretch/>
        </p:blipFill>
        <p:spPr bwMode="auto">
          <a:xfrm>
            <a:off x="1358288" y="1524772"/>
            <a:ext cx="5078784" cy="3608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Picture of Wexford plots in mid summer 2018" title="Picture of Wexford plots in mid summer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405" y="1524773"/>
            <a:ext cx="4843755" cy="3608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49120" y="5133517"/>
            <a:ext cx="3754041" cy="369332"/>
          </a:xfrm>
          <a:prstGeom prst="rect">
            <a:avLst/>
          </a:prstGeom>
          <a:noFill/>
        </p:spPr>
        <p:txBody>
          <a:bodyPr wrap="none" rtlCol="0">
            <a:spAutoFit/>
          </a:bodyPr>
          <a:lstStyle/>
          <a:p>
            <a:r>
              <a:rPr lang="en-IE" dirty="0" smtClean="0"/>
              <a:t>Wexford, Ireland (early summer 2018)</a:t>
            </a:r>
            <a:endParaRPr lang="en-IE" dirty="0"/>
          </a:p>
        </p:txBody>
      </p:sp>
      <p:sp>
        <p:nvSpPr>
          <p:cNvPr id="8" name="TextBox 7"/>
          <p:cNvSpPr txBox="1"/>
          <p:nvPr/>
        </p:nvSpPr>
        <p:spPr>
          <a:xfrm>
            <a:off x="7047653" y="5133517"/>
            <a:ext cx="3720377" cy="369332"/>
          </a:xfrm>
          <a:prstGeom prst="rect">
            <a:avLst/>
          </a:prstGeom>
          <a:noFill/>
        </p:spPr>
        <p:txBody>
          <a:bodyPr wrap="none" rtlCol="0">
            <a:spAutoFit/>
          </a:bodyPr>
          <a:lstStyle/>
          <a:p>
            <a:r>
              <a:rPr lang="en-IE" dirty="0" smtClean="0"/>
              <a:t>Wexford, Ireland (mid-summer 2018)</a:t>
            </a:r>
            <a:endParaRPr lang="en-IE" dirty="0"/>
          </a:p>
        </p:txBody>
      </p:sp>
      <p:pic>
        <p:nvPicPr>
          <p:cNvPr id="9" name="Picture 8" descr="Multi4more logo"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2190986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325563"/>
          </a:xfrm>
        </p:spPr>
        <p:txBody>
          <a:bodyPr>
            <a:normAutofit/>
          </a:bodyPr>
          <a:lstStyle/>
          <a:p>
            <a:r>
              <a:rPr lang="en-IE" dirty="0" smtClean="0">
                <a:solidFill>
                  <a:schemeClr val="bg1"/>
                </a:solidFill>
              </a:rPr>
              <a:t>climate </a:t>
            </a:r>
            <a:r>
              <a:rPr lang="en-IE" dirty="0">
                <a:solidFill>
                  <a:schemeClr val="bg1"/>
                </a:solidFill>
              </a:rPr>
              <a:t>change affect grassland yield?</a:t>
            </a:r>
            <a:br>
              <a:rPr lang="en-IE" dirty="0">
                <a:solidFill>
                  <a:schemeClr val="bg1"/>
                </a:solidFill>
              </a:rPr>
            </a:br>
            <a:endParaRPr lang="en-IE" dirty="0">
              <a:solidFill>
                <a:schemeClr val="bg1"/>
              </a:solidFill>
            </a:endParaRPr>
          </a:p>
        </p:txBody>
      </p:sp>
      <p:pic>
        <p:nvPicPr>
          <p:cNvPr id="8" name="Picture 4" descr="NUI Maynooth, Maynooth University" title="NUI Maynooth, Maynooth Univer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878" b="12990"/>
          <a:stretch/>
        </p:blipFill>
        <p:spPr bwMode="auto">
          <a:xfrm>
            <a:off x="10128449" y="5253203"/>
            <a:ext cx="2334287" cy="8841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implex diagram" title="Simplex diagram"/>
          <p:cNvPicPr>
            <a:picLocks noChangeAspect="1" noChangeArrowheads="1"/>
          </p:cNvPicPr>
          <p:nvPr/>
        </p:nvPicPr>
        <p:blipFill rotWithShape="1">
          <a:blip r:embed="rId4">
            <a:extLst>
              <a:ext uri="{28A0092B-C50C-407E-A947-70E740481C1C}">
                <a14:useLocalDpi xmlns:a14="http://schemas.microsoft.com/office/drawing/2010/main" val="0"/>
              </a:ext>
            </a:extLst>
          </a:blip>
          <a:srcRect l="31947" t="26778" r="23893" b="26690"/>
          <a:stretch/>
        </p:blipFill>
        <p:spPr bwMode="auto">
          <a:xfrm>
            <a:off x="863571" y="1387177"/>
            <a:ext cx="6193363" cy="536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descr="Picture of Wexford plots in mid summer 2018" title="Picture of Wexford plots in mid summer 201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71" t="17581" r="14884" b="5413"/>
          <a:stretch/>
        </p:blipFill>
        <p:spPr bwMode="auto">
          <a:xfrm>
            <a:off x="6686883" y="164638"/>
            <a:ext cx="5366802" cy="3606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3" descr="Picture of legume " title="Picture of legume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254" t="36949" r="23492" b="14797"/>
          <a:stretch/>
        </p:blipFill>
        <p:spPr bwMode="auto">
          <a:xfrm>
            <a:off x="2675206" y="84416"/>
            <a:ext cx="2436224" cy="13829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Picture of herb " title="Picture of herb "/>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165" t="39570" r="46524" b="11882"/>
          <a:stretch/>
        </p:blipFill>
        <p:spPr bwMode="auto">
          <a:xfrm>
            <a:off x="7056934" y="5138902"/>
            <a:ext cx="1919543" cy="17363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Picture of grass " title="Picture of grass "/>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5724" t="46197" r="23968" b="7606"/>
          <a:stretch/>
        </p:blipFill>
        <p:spPr bwMode="auto">
          <a:xfrm>
            <a:off x="-335047" y="5405404"/>
            <a:ext cx="1265202" cy="135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91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42" y="165905"/>
            <a:ext cx="8290515" cy="830150"/>
          </a:xfrm>
        </p:spPr>
        <p:txBody>
          <a:bodyPr>
            <a:normAutofit fontScale="90000"/>
          </a:bodyPr>
          <a:lstStyle/>
          <a:p>
            <a:r>
              <a:rPr lang="en-IE" sz="2800" b="1" dirty="0" smtClean="0">
                <a:solidFill>
                  <a:schemeClr val="accent6">
                    <a:lumMod val="75000"/>
                  </a:schemeClr>
                </a:solidFill>
                <a:latin typeface="+mn-lt"/>
                <a:cs typeface="Arial" panose="020B0604020202020204" pitchFamily="34" charset="0"/>
              </a:rPr>
              <a:t>Plant diversity (6-species, grasses, legumes, herbs) enhanced total annual yield (over two years)</a:t>
            </a:r>
            <a:endParaRPr lang="en-IE" sz="2800" b="1" dirty="0">
              <a:solidFill>
                <a:schemeClr val="accent6">
                  <a:lumMod val="75000"/>
                </a:schemeClr>
              </a:solidFill>
              <a:latin typeface="+mn-lt"/>
              <a:cs typeface="Arial" panose="020B0604020202020204" pitchFamily="34" charset="0"/>
            </a:endParaRPr>
          </a:p>
        </p:txBody>
      </p:sp>
      <p:sp>
        <p:nvSpPr>
          <p:cNvPr id="6" name="Rectangle 5"/>
          <p:cNvSpPr/>
          <p:nvPr/>
        </p:nvSpPr>
        <p:spPr>
          <a:xfrm>
            <a:off x="8426354" y="6437981"/>
            <a:ext cx="3821303" cy="369332"/>
          </a:xfrm>
          <a:prstGeom prst="rect">
            <a:avLst/>
          </a:prstGeom>
        </p:spPr>
        <p:txBody>
          <a:bodyPr wrap="none">
            <a:spAutoFit/>
          </a:bodyPr>
          <a:lstStyle/>
          <a:p>
            <a:r>
              <a:rPr lang="en-IE" dirty="0" smtClean="0"/>
              <a:t>(Grange et al. 2021, J. Applied Ecology)</a:t>
            </a:r>
            <a:endParaRPr lang="en-IE" dirty="0"/>
          </a:p>
        </p:txBody>
      </p:sp>
      <p:pic>
        <p:nvPicPr>
          <p:cNvPr id="7" name="Picture 6" descr="Plant diversity (6-species, grasses, legumes, herbs) enhanced total annual yield (over two years)" title="Plant diversity (6-species, grasses, legumes, herbs) enhanced total annual yield (over two years)"/>
          <p:cNvPicPr>
            <a:picLocks noChangeAspect="1"/>
          </p:cNvPicPr>
          <p:nvPr/>
        </p:nvPicPr>
        <p:blipFill>
          <a:blip r:embed="rId3"/>
          <a:stretch>
            <a:fillRect/>
          </a:stretch>
        </p:blipFill>
        <p:spPr>
          <a:xfrm>
            <a:off x="671294" y="932232"/>
            <a:ext cx="9989063" cy="5543835"/>
          </a:xfrm>
          <a:prstGeom prst="rect">
            <a:avLst/>
          </a:prstGeom>
        </p:spPr>
      </p:pic>
      <p:pic>
        <p:nvPicPr>
          <p:cNvPr id="8" name="Picture 7" descr="Multi4more logo"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319902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Simplex diagram" title="Simplex diagram">
            <a:extLst>
              <a:ext uri="{FF2B5EF4-FFF2-40B4-BE49-F238E27FC236}">
                <a16:creationId xmlns:a16="http://schemas.microsoft.com/office/drawing/2014/main" id="{D956178A-9DD7-4B30-8DB6-F6AA2C6B9A21}"/>
              </a:ext>
            </a:extLst>
          </p:cNvPr>
          <p:cNvPicPr/>
          <p:nvPr/>
        </p:nvPicPr>
        <p:blipFill rotWithShape="1">
          <a:blip r:embed="rId3"/>
          <a:srcRect l="17268" t="14814" r="14238" b="19777"/>
          <a:stretch/>
        </p:blipFill>
        <p:spPr>
          <a:xfrm>
            <a:off x="6646532" y="2155513"/>
            <a:ext cx="3517354" cy="2827785"/>
          </a:xfrm>
          <a:prstGeom prst="rect">
            <a:avLst/>
          </a:prstGeom>
        </p:spPr>
      </p:pic>
      <p:pic>
        <p:nvPicPr>
          <p:cNvPr id="37" name="Picture 36" descr="Simplex diagram" title="Simplex diagram">
            <a:extLst>
              <a:ext uri="{FF2B5EF4-FFF2-40B4-BE49-F238E27FC236}">
                <a16:creationId xmlns:a16="http://schemas.microsoft.com/office/drawing/2014/main" id="{1DC8FE90-1B3B-4E6C-AA25-13328F4EFC8D}"/>
              </a:ext>
            </a:extLst>
          </p:cNvPr>
          <p:cNvPicPr/>
          <p:nvPr/>
        </p:nvPicPr>
        <p:blipFill rotWithShape="1">
          <a:blip r:embed="rId4"/>
          <a:srcRect l="19212" t="14379" r="13797" b="18643"/>
          <a:stretch/>
        </p:blipFill>
        <p:spPr>
          <a:xfrm>
            <a:off x="2024971" y="2003307"/>
            <a:ext cx="3312107" cy="3024665"/>
          </a:xfrm>
          <a:prstGeom prst="rect">
            <a:avLst/>
          </a:prstGeom>
        </p:spPr>
      </p:pic>
      <p:pic>
        <p:nvPicPr>
          <p:cNvPr id="7" name="Picture 6" descr="Simplex diagram" title="Simplex diagram">
            <a:extLst>
              <a:ext uri="{FF2B5EF4-FFF2-40B4-BE49-F238E27FC236}">
                <a16:creationId xmlns:a16="http://schemas.microsoft.com/office/drawing/2014/main" id="{1D410E4F-1E54-4156-AEDA-E7D2F978191A}"/>
              </a:ext>
            </a:extLst>
          </p:cNvPr>
          <p:cNvPicPr preferRelativeResize="0">
            <a:picLocks noChangeAspect="1"/>
          </p:cNvPicPr>
          <p:nvPr/>
        </p:nvPicPr>
        <p:blipFill rotWithShape="1">
          <a:blip r:embed="rId5"/>
          <a:srcRect l="15458" t="86285" r="12200"/>
          <a:stretch/>
        </p:blipFill>
        <p:spPr bwMode="auto">
          <a:xfrm>
            <a:off x="1507680" y="4975315"/>
            <a:ext cx="9154676" cy="1225403"/>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82110143-868E-404B-BC9C-0D6C1C8B8763}"/>
              </a:ext>
            </a:extLst>
          </p:cNvPr>
          <p:cNvSpPr/>
          <p:nvPr/>
        </p:nvSpPr>
        <p:spPr>
          <a:xfrm>
            <a:off x="2133026" y="1101733"/>
            <a:ext cx="3028533" cy="437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b="1" dirty="0">
                <a:solidFill>
                  <a:schemeClr val="tx1"/>
                </a:solidFill>
              </a:rPr>
              <a:t>Two years, </a:t>
            </a:r>
            <a:r>
              <a:rPr lang="en-IE" b="1" dirty="0" err="1">
                <a:solidFill>
                  <a:schemeClr val="tx1"/>
                </a:solidFill>
              </a:rPr>
              <a:t>rainfed</a:t>
            </a:r>
            <a:endParaRPr lang="en-IE" b="1" dirty="0">
              <a:solidFill>
                <a:schemeClr val="tx1"/>
              </a:solidFill>
            </a:endParaRPr>
          </a:p>
        </p:txBody>
      </p:sp>
      <p:sp>
        <p:nvSpPr>
          <p:cNvPr id="9" name="Rectangle 8">
            <a:extLst>
              <a:ext uri="{FF2B5EF4-FFF2-40B4-BE49-F238E27FC236}">
                <a16:creationId xmlns:a16="http://schemas.microsoft.com/office/drawing/2014/main" id="{331212F8-14CA-4935-9E37-24C1DA091549}"/>
              </a:ext>
            </a:extLst>
          </p:cNvPr>
          <p:cNvSpPr/>
          <p:nvPr/>
        </p:nvSpPr>
        <p:spPr>
          <a:xfrm>
            <a:off x="6723333" y="1122207"/>
            <a:ext cx="3363751" cy="437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b="1" dirty="0">
                <a:solidFill>
                  <a:schemeClr val="tx1"/>
                </a:solidFill>
              </a:rPr>
              <a:t>Two years, </a:t>
            </a:r>
            <a:r>
              <a:rPr lang="en-IE" b="1" dirty="0" smtClean="0">
                <a:solidFill>
                  <a:schemeClr val="tx1"/>
                </a:solidFill>
              </a:rPr>
              <a:t>9-week </a:t>
            </a:r>
            <a:r>
              <a:rPr lang="en-IE" b="1" dirty="0">
                <a:solidFill>
                  <a:schemeClr val="tx1"/>
                </a:solidFill>
              </a:rPr>
              <a:t>drought</a:t>
            </a:r>
          </a:p>
        </p:txBody>
      </p:sp>
      <p:sp>
        <p:nvSpPr>
          <p:cNvPr id="10" name="TextBox 9">
            <a:extLst>
              <a:ext uri="{FF2B5EF4-FFF2-40B4-BE49-F238E27FC236}">
                <a16:creationId xmlns:a16="http://schemas.microsoft.com/office/drawing/2014/main" id="{6C8705A9-1EBC-4372-B46B-F7C0D8132F0C}"/>
              </a:ext>
            </a:extLst>
          </p:cNvPr>
          <p:cNvSpPr txBox="1"/>
          <p:nvPr/>
        </p:nvSpPr>
        <p:spPr>
          <a:xfrm>
            <a:off x="3935835" y="6328260"/>
            <a:ext cx="5131775" cy="369332"/>
          </a:xfrm>
          <a:prstGeom prst="rect">
            <a:avLst/>
          </a:prstGeom>
          <a:noFill/>
        </p:spPr>
        <p:txBody>
          <a:bodyPr wrap="square" rtlCol="0">
            <a:spAutoFit/>
          </a:bodyPr>
          <a:lstStyle/>
          <a:p>
            <a:r>
              <a:rPr lang="en-IE" b="1" dirty="0"/>
              <a:t>tonnes/ha of harvested forage (dry matter)</a:t>
            </a:r>
          </a:p>
        </p:txBody>
      </p:sp>
      <p:grpSp>
        <p:nvGrpSpPr>
          <p:cNvPr id="2" name="Group 1" descr="Text box higlighting PRG 300kgN/ha on scale" title="Text box higlighting PRG 300kgN/ha on scale"/>
          <p:cNvGrpSpPr/>
          <p:nvPr/>
        </p:nvGrpSpPr>
        <p:grpSpPr>
          <a:xfrm>
            <a:off x="6375898" y="5055037"/>
            <a:ext cx="4286458" cy="741474"/>
            <a:chOff x="5959618" y="3783836"/>
            <a:chExt cx="3083626" cy="563547"/>
          </a:xfrm>
        </p:grpSpPr>
        <p:cxnSp>
          <p:nvCxnSpPr>
            <p:cNvPr id="13" name="Straight Connector 12">
              <a:extLst>
                <a:ext uri="{FF2B5EF4-FFF2-40B4-BE49-F238E27FC236}">
                  <a16:creationId xmlns:a16="http://schemas.microsoft.com/office/drawing/2014/main" id="{001B31BC-76F7-485E-A6FE-9CF200823E30}"/>
                </a:ext>
              </a:extLst>
            </p:cNvPr>
            <p:cNvCxnSpPr>
              <a:cxnSpLocks/>
            </p:cNvCxnSpPr>
            <p:nvPr/>
          </p:nvCxnSpPr>
          <p:spPr>
            <a:xfrm>
              <a:off x="5959618" y="3848100"/>
              <a:ext cx="0" cy="499283"/>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3C2BABF-0C38-4B84-9A80-C881FB477795}"/>
                </a:ext>
              </a:extLst>
            </p:cNvPr>
            <p:cNvSpPr txBox="1"/>
            <p:nvPr/>
          </p:nvSpPr>
          <p:spPr>
            <a:xfrm>
              <a:off x="6057900" y="3783836"/>
              <a:ext cx="2985344" cy="276999"/>
            </a:xfrm>
            <a:prstGeom prst="rect">
              <a:avLst/>
            </a:prstGeom>
            <a:noFill/>
          </p:spPr>
          <p:txBody>
            <a:bodyPr wrap="square" rtlCol="0">
              <a:spAutoFit/>
            </a:bodyPr>
            <a:lstStyle/>
            <a:p>
              <a:r>
                <a:rPr lang="en-IE" b="1" dirty="0">
                  <a:solidFill>
                    <a:srgbClr val="FF0000"/>
                  </a:solidFill>
                </a:rPr>
                <a:t>300N </a:t>
              </a:r>
              <a:r>
                <a:rPr lang="en-IE" b="1" i="1" dirty="0">
                  <a:solidFill>
                    <a:srgbClr val="FF0000"/>
                  </a:solidFill>
                </a:rPr>
                <a:t>L. perenne </a:t>
              </a:r>
            </a:p>
          </p:txBody>
        </p:sp>
      </p:grpSp>
      <p:sp>
        <p:nvSpPr>
          <p:cNvPr id="17" name="TextBox 16">
            <a:extLst>
              <a:ext uri="{FF2B5EF4-FFF2-40B4-BE49-F238E27FC236}">
                <a16:creationId xmlns:a16="http://schemas.microsoft.com/office/drawing/2014/main" id="{672C2F47-DDC1-42AC-9772-C20A0FBF19E5}"/>
              </a:ext>
            </a:extLst>
          </p:cNvPr>
          <p:cNvSpPr txBox="1"/>
          <p:nvPr/>
        </p:nvSpPr>
        <p:spPr>
          <a:xfrm>
            <a:off x="3436774" y="3556610"/>
            <a:ext cx="421963" cy="655459"/>
          </a:xfrm>
          <a:prstGeom prst="rect">
            <a:avLst/>
          </a:prstGeom>
          <a:noFill/>
        </p:spPr>
        <p:txBody>
          <a:bodyPr wrap="square" rtlCol="0">
            <a:spAutoFit/>
          </a:bodyPr>
          <a:lstStyle/>
          <a:p>
            <a:r>
              <a:rPr lang="en-IE" sz="3600" dirty="0">
                <a:solidFill>
                  <a:schemeClr val="accent5">
                    <a:lumMod val="40000"/>
                    <a:lumOff val="60000"/>
                  </a:schemeClr>
                </a:solidFill>
              </a:rPr>
              <a:t>*</a:t>
            </a:r>
          </a:p>
        </p:txBody>
      </p:sp>
      <p:sp>
        <p:nvSpPr>
          <p:cNvPr id="18" name="TextBox 17">
            <a:extLst>
              <a:ext uri="{FF2B5EF4-FFF2-40B4-BE49-F238E27FC236}">
                <a16:creationId xmlns:a16="http://schemas.microsoft.com/office/drawing/2014/main" id="{8F01C226-69CB-4B78-B135-14DA5129564C}"/>
              </a:ext>
            </a:extLst>
          </p:cNvPr>
          <p:cNvSpPr txBox="1"/>
          <p:nvPr/>
        </p:nvSpPr>
        <p:spPr>
          <a:xfrm>
            <a:off x="8200044" y="3636605"/>
            <a:ext cx="275401" cy="655459"/>
          </a:xfrm>
          <a:prstGeom prst="rect">
            <a:avLst/>
          </a:prstGeom>
          <a:noFill/>
        </p:spPr>
        <p:txBody>
          <a:bodyPr wrap="square" rtlCol="0">
            <a:spAutoFit/>
          </a:bodyPr>
          <a:lstStyle/>
          <a:p>
            <a:r>
              <a:rPr lang="en-IE" sz="3600" dirty="0">
                <a:solidFill>
                  <a:srgbClr val="7030A0"/>
                </a:solidFill>
              </a:rPr>
              <a:t>*</a:t>
            </a:r>
          </a:p>
        </p:txBody>
      </p:sp>
      <p:sp>
        <p:nvSpPr>
          <p:cNvPr id="22" name="Rectangle 21">
            <a:extLst>
              <a:ext uri="{FF2B5EF4-FFF2-40B4-BE49-F238E27FC236}">
                <a16:creationId xmlns:a16="http://schemas.microsoft.com/office/drawing/2014/main" id="{8A2A1438-14BE-4782-BB2E-E223A5524341}"/>
              </a:ext>
            </a:extLst>
          </p:cNvPr>
          <p:cNvSpPr/>
          <p:nvPr/>
        </p:nvSpPr>
        <p:spPr>
          <a:xfrm>
            <a:off x="3170638" y="1600386"/>
            <a:ext cx="953310" cy="437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a:solidFill>
                  <a:schemeClr val="tx1"/>
                </a:solidFill>
              </a:rPr>
              <a:t>Grass</a:t>
            </a:r>
          </a:p>
        </p:txBody>
      </p:sp>
      <p:sp>
        <p:nvSpPr>
          <p:cNvPr id="23" name="Rectangle 22">
            <a:extLst>
              <a:ext uri="{FF2B5EF4-FFF2-40B4-BE49-F238E27FC236}">
                <a16:creationId xmlns:a16="http://schemas.microsoft.com/office/drawing/2014/main" id="{08C72A43-A5A1-427B-B680-55289E8284A0}"/>
              </a:ext>
            </a:extLst>
          </p:cNvPr>
          <p:cNvSpPr/>
          <p:nvPr/>
        </p:nvSpPr>
        <p:spPr>
          <a:xfrm>
            <a:off x="4808169" y="4775222"/>
            <a:ext cx="953310" cy="437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a:solidFill>
                  <a:schemeClr val="tx1"/>
                </a:solidFill>
              </a:rPr>
              <a:t>Herb</a:t>
            </a:r>
          </a:p>
        </p:txBody>
      </p:sp>
      <p:sp>
        <p:nvSpPr>
          <p:cNvPr id="24" name="Rectangle 23">
            <a:extLst>
              <a:ext uri="{FF2B5EF4-FFF2-40B4-BE49-F238E27FC236}">
                <a16:creationId xmlns:a16="http://schemas.microsoft.com/office/drawing/2014/main" id="{A11FADC0-9C57-4F97-9ABE-F3E6171C9AD5}"/>
              </a:ext>
            </a:extLst>
          </p:cNvPr>
          <p:cNvSpPr/>
          <p:nvPr/>
        </p:nvSpPr>
        <p:spPr>
          <a:xfrm>
            <a:off x="5577964" y="4642661"/>
            <a:ext cx="1122307" cy="437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IE" dirty="0">
                <a:solidFill>
                  <a:schemeClr val="tx1"/>
                </a:solidFill>
              </a:rPr>
              <a:t>Legume</a:t>
            </a:r>
          </a:p>
        </p:txBody>
      </p:sp>
      <p:sp>
        <p:nvSpPr>
          <p:cNvPr id="25" name="Rectangle 24">
            <a:extLst>
              <a:ext uri="{FF2B5EF4-FFF2-40B4-BE49-F238E27FC236}">
                <a16:creationId xmlns:a16="http://schemas.microsoft.com/office/drawing/2014/main" id="{6ACE5691-105C-4C4F-9D2C-20FE999D3EDA}"/>
              </a:ext>
            </a:extLst>
          </p:cNvPr>
          <p:cNvSpPr/>
          <p:nvPr/>
        </p:nvSpPr>
        <p:spPr>
          <a:xfrm>
            <a:off x="7928553" y="1600386"/>
            <a:ext cx="953310" cy="437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a:solidFill>
                  <a:schemeClr val="tx1"/>
                </a:solidFill>
              </a:rPr>
              <a:t>Grass</a:t>
            </a:r>
          </a:p>
        </p:txBody>
      </p:sp>
      <p:sp>
        <p:nvSpPr>
          <p:cNvPr id="26" name="Rectangle 25">
            <a:extLst>
              <a:ext uri="{FF2B5EF4-FFF2-40B4-BE49-F238E27FC236}">
                <a16:creationId xmlns:a16="http://schemas.microsoft.com/office/drawing/2014/main" id="{E7E293C2-8F8C-45DB-9FAB-04582BE9B9DB}"/>
              </a:ext>
            </a:extLst>
          </p:cNvPr>
          <p:cNvSpPr/>
          <p:nvPr/>
        </p:nvSpPr>
        <p:spPr>
          <a:xfrm>
            <a:off x="10163885" y="4780865"/>
            <a:ext cx="873515" cy="442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E" dirty="0">
                <a:solidFill>
                  <a:schemeClr val="tx1"/>
                </a:solidFill>
              </a:rPr>
              <a:t>Herb</a:t>
            </a:r>
          </a:p>
        </p:txBody>
      </p:sp>
      <p:sp>
        <p:nvSpPr>
          <p:cNvPr id="27" name="Rectangle 26">
            <a:extLst>
              <a:ext uri="{FF2B5EF4-FFF2-40B4-BE49-F238E27FC236}">
                <a16:creationId xmlns:a16="http://schemas.microsoft.com/office/drawing/2014/main" id="{5519ED8C-9124-406E-91C3-2C2C34A1547F}"/>
              </a:ext>
            </a:extLst>
          </p:cNvPr>
          <p:cNvSpPr/>
          <p:nvPr/>
        </p:nvSpPr>
        <p:spPr>
          <a:xfrm>
            <a:off x="840123" y="4597726"/>
            <a:ext cx="1122307" cy="437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a:solidFill>
                  <a:schemeClr val="tx1"/>
                </a:solidFill>
              </a:rPr>
              <a:t>Legume</a:t>
            </a:r>
          </a:p>
        </p:txBody>
      </p:sp>
      <p:sp>
        <p:nvSpPr>
          <p:cNvPr id="30" name="Title 1">
            <a:extLst>
              <a:ext uri="{FF2B5EF4-FFF2-40B4-BE49-F238E27FC236}">
                <a16:creationId xmlns:a16="http://schemas.microsoft.com/office/drawing/2014/main" id="{FEA06D3D-57DB-4D20-93CC-4FF495184CDF}"/>
              </a:ext>
            </a:extLst>
          </p:cNvPr>
          <p:cNvSpPr>
            <a:spLocks noGrp="1"/>
          </p:cNvSpPr>
          <p:nvPr>
            <p:ph type="title"/>
          </p:nvPr>
        </p:nvSpPr>
        <p:spPr>
          <a:xfrm>
            <a:off x="521800" y="147230"/>
            <a:ext cx="10515600" cy="1325563"/>
          </a:xfrm>
        </p:spPr>
        <p:txBody>
          <a:bodyPr>
            <a:normAutofit/>
          </a:bodyPr>
          <a:lstStyle/>
          <a:p>
            <a:r>
              <a:rPr lang="en-IE" dirty="0" smtClean="0">
                <a:latin typeface="+mn-lt"/>
              </a:rPr>
              <a:t>Diversity promoted yields under drought</a:t>
            </a:r>
            <a:r>
              <a:rPr lang="en-IE" dirty="0">
                <a:latin typeface="+mn-lt"/>
              </a:rPr>
              <a:t/>
            </a:r>
            <a:br>
              <a:rPr lang="en-IE" dirty="0">
                <a:latin typeface="+mn-lt"/>
              </a:rPr>
            </a:br>
            <a:r>
              <a:rPr lang="en-IE" sz="2200" dirty="0">
                <a:latin typeface="+mn-lt"/>
              </a:rPr>
              <a:t>Grange et al. </a:t>
            </a:r>
            <a:r>
              <a:rPr lang="en-IE" sz="2200" dirty="0" smtClean="0">
                <a:latin typeface="+mn-lt"/>
              </a:rPr>
              <a:t>2021, J. Appl. </a:t>
            </a:r>
            <a:r>
              <a:rPr lang="en-IE" sz="2200" dirty="0">
                <a:latin typeface="+mn-lt"/>
              </a:rPr>
              <a:t>Ecology</a:t>
            </a:r>
            <a:br>
              <a:rPr lang="en-IE" sz="2200" dirty="0">
                <a:latin typeface="+mn-lt"/>
              </a:rPr>
            </a:br>
            <a:endParaRPr lang="en-IE" sz="2200" dirty="0">
              <a:latin typeface="+mn-lt"/>
            </a:endParaRPr>
          </a:p>
        </p:txBody>
      </p:sp>
      <p:sp>
        <p:nvSpPr>
          <p:cNvPr id="12" name="Flowchart: Connector 11" descr="Point on diagram" title="Point on diagram">
            <a:extLst>
              <a:ext uri="{FF2B5EF4-FFF2-40B4-BE49-F238E27FC236}">
                <a16:creationId xmlns:a16="http://schemas.microsoft.com/office/drawing/2014/main" id="{4A6958BF-A99A-45E6-AFF0-884156214A73}"/>
              </a:ext>
            </a:extLst>
          </p:cNvPr>
          <p:cNvSpPr/>
          <p:nvPr/>
        </p:nvSpPr>
        <p:spPr>
          <a:xfrm>
            <a:off x="3436774" y="3604659"/>
            <a:ext cx="421039" cy="383692"/>
          </a:xfrm>
          <a:prstGeom prst="flowChartConnector">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Flowchart: Connector 38" descr="Point on diagram" title="Point on diagram">
            <a:extLst>
              <a:ext uri="{FF2B5EF4-FFF2-40B4-BE49-F238E27FC236}">
                <a16:creationId xmlns:a16="http://schemas.microsoft.com/office/drawing/2014/main" id="{BC28690D-380F-4F07-BB94-A2BD7FF23DF1}"/>
              </a:ext>
            </a:extLst>
          </p:cNvPr>
          <p:cNvSpPr/>
          <p:nvPr/>
        </p:nvSpPr>
        <p:spPr>
          <a:xfrm>
            <a:off x="8173383" y="3677549"/>
            <a:ext cx="421963" cy="383692"/>
          </a:xfrm>
          <a:prstGeom prst="flowChartConnector">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TextBox 39">
            <a:extLst>
              <a:ext uri="{FF2B5EF4-FFF2-40B4-BE49-F238E27FC236}">
                <a16:creationId xmlns:a16="http://schemas.microsoft.com/office/drawing/2014/main" id="{801029EB-0380-41A9-A9AB-36B2AC63D137}"/>
              </a:ext>
            </a:extLst>
          </p:cNvPr>
          <p:cNvSpPr txBox="1"/>
          <p:nvPr/>
        </p:nvSpPr>
        <p:spPr>
          <a:xfrm>
            <a:off x="8801452" y="5393967"/>
            <a:ext cx="421963" cy="655459"/>
          </a:xfrm>
          <a:prstGeom prst="rect">
            <a:avLst/>
          </a:prstGeom>
          <a:noFill/>
        </p:spPr>
        <p:txBody>
          <a:bodyPr wrap="square" rtlCol="0">
            <a:spAutoFit/>
          </a:bodyPr>
          <a:lstStyle/>
          <a:p>
            <a:r>
              <a:rPr lang="en-IE" sz="3600" dirty="0">
                <a:solidFill>
                  <a:schemeClr val="accent5">
                    <a:lumMod val="40000"/>
                    <a:lumOff val="60000"/>
                  </a:schemeClr>
                </a:solidFill>
              </a:rPr>
              <a:t>*</a:t>
            </a:r>
          </a:p>
        </p:txBody>
      </p:sp>
      <p:sp>
        <p:nvSpPr>
          <p:cNvPr id="41" name="Flowchart: Connector 40" descr="Point on diagram" title="Point on diagram">
            <a:extLst>
              <a:ext uri="{FF2B5EF4-FFF2-40B4-BE49-F238E27FC236}">
                <a16:creationId xmlns:a16="http://schemas.microsoft.com/office/drawing/2014/main" id="{7BD16B51-1DAD-4144-B43F-7584EB917614}"/>
              </a:ext>
            </a:extLst>
          </p:cNvPr>
          <p:cNvSpPr/>
          <p:nvPr/>
        </p:nvSpPr>
        <p:spPr>
          <a:xfrm>
            <a:off x="8801452" y="5456669"/>
            <a:ext cx="421963" cy="383692"/>
          </a:xfrm>
          <a:prstGeom prst="flowChartConnector">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TextBox 41">
            <a:extLst>
              <a:ext uri="{FF2B5EF4-FFF2-40B4-BE49-F238E27FC236}">
                <a16:creationId xmlns:a16="http://schemas.microsoft.com/office/drawing/2014/main" id="{B5D1D24D-1003-48E2-A18A-7AA8C7C9EE24}"/>
              </a:ext>
            </a:extLst>
          </p:cNvPr>
          <p:cNvSpPr txBox="1"/>
          <p:nvPr/>
        </p:nvSpPr>
        <p:spPr>
          <a:xfrm>
            <a:off x="6726018" y="5399851"/>
            <a:ext cx="275401" cy="655459"/>
          </a:xfrm>
          <a:prstGeom prst="rect">
            <a:avLst/>
          </a:prstGeom>
          <a:noFill/>
        </p:spPr>
        <p:txBody>
          <a:bodyPr wrap="square" rtlCol="0">
            <a:spAutoFit/>
          </a:bodyPr>
          <a:lstStyle/>
          <a:p>
            <a:r>
              <a:rPr lang="en-IE" sz="3600" dirty="0">
                <a:solidFill>
                  <a:srgbClr val="7030A0"/>
                </a:solidFill>
              </a:rPr>
              <a:t>*</a:t>
            </a:r>
          </a:p>
        </p:txBody>
      </p:sp>
      <p:sp>
        <p:nvSpPr>
          <p:cNvPr id="43" name="Flowchart: Connector 42" descr="Point on diagram" title="Point on diagram">
            <a:extLst>
              <a:ext uri="{FF2B5EF4-FFF2-40B4-BE49-F238E27FC236}">
                <a16:creationId xmlns:a16="http://schemas.microsoft.com/office/drawing/2014/main" id="{F2FB498F-D239-41F0-985D-5FDC7C84C802}"/>
              </a:ext>
            </a:extLst>
          </p:cNvPr>
          <p:cNvSpPr/>
          <p:nvPr/>
        </p:nvSpPr>
        <p:spPr>
          <a:xfrm>
            <a:off x="6720036" y="5449795"/>
            <a:ext cx="421963" cy="383692"/>
          </a:xfrm>
          <a:prstGeom prst="flowChartConnector">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8" name="Picture 27" descr="Multi4more logo" title="Multi4more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53" y="6014936"/>
            <a:ext cx="3063285" cy="749527"/>
          </a:xfrm>
          <a:prstGeom prst="rect">
            <a:avLst/>
          </a:prstGeom>
        </p:spPr>
      </p:pic>
    </p:spTree>
    <p:extLst>
      <p:ext uri="{BB962C8B-B14F-4D97-AF65-F5344CB8AC3E}">
        <p14:creationId xmlns:p14="http://schemas.microsoft.com/office/powerpoint/2010/main" val="313617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2" grpId="0" animBg="1"/>
      <p:bldP spid="39" grpId="0" animBg="1"/>
      <p:bldP spid="40" grpId="0"/>
      <p:bldP spid="41" grpId="0" animBg="1"/>
      <p:bldP spid="42" grpId="0"/>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mn-lt"/>
              </a:rPr>
              <a:t>Conclusions</a:t>
            </a:r>
            <a:endParaRPr lang="en-IE" dirty="0">
              <a:latin typeface="+mn-lt"/>
            </a:endParaRPr>
          </a:p>
        </p:txBody>
      </p:sp>
      <p:sp>
        <p:nvSpPr>
          <p:cNvPr id="3" name="Content Placeholder 2"/>
          <p:cNvSpPr>
            <a:spLocks noGrp="1"/>
          </p:cNvSpPr>
          <p:nvPr>
            <p:ph idx="1"/>
          </p:nvPr>
        </p:nvSpPr>
        <p:spPr>
          <a:xfrm>
            <a:off x="838200" y="1690688"/>
            <a:ext cx="10515600" cy="4351338"/>
          </a:xfrm>
        </p:spPr>
        <p:txBody>
          <a:bodyPr>
            <a:normAutofit/>
          </a:bodyPr>
          <a:lstStyle/>
          <a:p>
            <a:pPr>
              <a:lnSpc>
                <a:spcPct val="100000"/>
              </a:lnSpc>
              <a:buClr>
                <a:srgbClr val="70C87F"/>
              </a:buClr>
            </a:pPr>
            <a:r>
              <a:rPr lang="en-IE" dirty="0"/>
              <a:t>Drought severity is related to effects on plant yield in temperate grasslands, and severe drought events have strong effects on yield</a:t>
            </a:r>
          </a:p>
          <a:p>
            <a:pPr>
              <a:lnSpc>
                <a:spcPct val="100000"/>
              </a:lnSpc>
              <a:buClr>
                <a:srgbClr val="70C87F"/>
              </a:buClr>
            </a:pPr>
            <a:r>
              <a:rPr lang="en-IE" dirty="0"/>
              <a:t>There is rapid recovery in yield when soil moisture levels are restored</a:t>
            </a:r>
          </a:p>
          <a:p>
            <a:pPr>
              <a:lnSpc>
                <a:spcPct val="100000"/>
              </a:lnSpc>
              <a:buClr>
                <a:srgbClr val="70C87F"/>
              </a:buClr>
            </a:pPr>
            <a:r>
              <a:rPr lang="en-IE" dirty="0"/>
              <a:t>Plant diversity (even from one or two to six species) has strong positive effects on yield under </a:t>
            </a:r>
            <a:r>
              <a:rPr lang="en-IE" dirty="0"/>
              <a:t>both </a:t>
            </a:r>
            <a:r>
              <a:rPr lang="en-IE" dirty="0" err="1"/>
              <a:t>rainfed</a:t>
            </a:r>
            <a:r>
              <a:rPr lang="en-IE" dirty="0"/>
              <a:t> and drought </a:t>
            </a:r>
            <a:r>
              <a:rPr lang="en-IE" dirty="0"/>
              <a:t>conditions</a:t>
            </a:r>
          </a:p>
          <a:p>
            <a:pPr>
              <a:lnSpc>
                <a:spcPct val="100000"/>
              </a:lnSpc>
              <a:buClr>
                <a:srgbClr val="70C87F"/>
              </a:buClr>
            </a:pPr>
            <a:r>
              <a:rPr lang="en-IE" dirty="0"/>
              <a:t>Positive </a:t>
            </a:r>
            <a:r>
              <a:rPr lang="en-IE" dirty="0"/>
              <a:t>effects of mixture diversity on total annual yield tends to be greater than the negative effect of drought.</a:t>
            </a:r>
          </a:p>
          <a:p>
            <a:endParaRPr lang="en-IE" dirty="0" smtClean="0"/>
          </a:p>
          <a:p>
            <a:endParaRPr lang="en-IE" dirty="0"/>
          </a:p>
          <a:p>
            <a:endParaRPr lang="en-IE" dirty="0" smtClean="0"/>
          </a:p>
          <a:p>
            <a:endParaRPr lang="en-IE" dirty="0" smtClean="0"/>
          </a:p>
        </p:txBody>
      </p:sp>
      <p:pic>
        <p:nvPicPr>
          <p:cNvPr id="5" name="Picture 4" descr="Multi4more logo" title="Multi4mor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720489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mn-lt"/>
              </a:rPr>
              <a:t>Looking to the future</a:t>
            </a:r>
            <a:endParaRPr lang="en-IE" dirty="0">
              <a:latin typeface="+mn-lt"/>
            </a:endParaRPr>
          </a:p>
        </p:txBody>
      </p:sp>
      <p:sp>
        <p:nvSpPr>
          <p:cNvPr id="3" name="Content Placeholder 2"/>
          <p:cNvSpPr>
            <a:spLocks noGrp="1"/>
          </p:cNvSpPr>
          <p:nvPr>
            <p:ph idx="1"/>
          </p:nvPr>
        </p:nvSpPr>
        <p:spPr/>
        <p:txBody>
          <a:bodyPr>
            <a:normAutofit/>
          </a:bodyPr>
          <a:lstStyle/>
          <a:p>
            <a:pPr>
              <a:lnSpc>
                <a:spcPct val="100000"/>
              </a:lnSpc>
              <a:buClr>
                <a:srgbClr val="70C87F"/>
              </a:buClr>
            </a:pPr>
            <a:r>
              <a:rPr lang="en-IE" dirty="0"/>
              <a:t>The choice </a:t>
            </a:r>
            <a:r>
              <a:rPr lang="en-IE" dirty="0"/>
              <a:t>of a </a:t>
            </a:r>
            <a:r>
              <a:rPr lang="en-IE" dirty="0"/>
              <a:t>successful strategy </a:t>
            </a:r>
            <a:r>
              <a:rPr lang="en-IE" dirty="0"/>
              <a:t>for grasslands to </a:t>
            </a:r>
            <a:r>
              <a:rPr lang="en-IE" dirty="0"/>
              <a:t>adapt to drought strongly depends on the type of </a:t>
            </a:r>
            <a:r>
              <a:rPr lang="en-IE" dirty="0"/>
              <a:t>stress (e.g. Mediterranean versus temperate regions).</a:t>
            </a:r>
          </a:p>
          <a:p>
            <a:pPr>
              <a:lnSpc>
                <a:spcPct val="100000"/>
              </a:lnSpc>
              <a:buClr>
                <a:srgbClr val="70C87F"/>
              </a:buClr>
            </a:pPr>
            <a:r>
              <a:rPr lang="en-IE" dirty="0"/>
              <a:t>“Future </a:t>
            </a:r>
            <a:r>
              <a:rPr lang="en-IE" dirty="0"/>
              <a:t>research </a:t>
            </a:r>
            <a:r>
              <a:rPr lang="en-IE" dirty="0"/>
              <a:t>on the </a:t>
            </a:r>
            <a:r>
              <a:rPr lang="en-IE" dirty="0"/>
              <a:t>value of diversity in productive grasslands needs to include the interactions of drought stress </a:t>
            </a:r>
            <a:r>
              <a:rPr lang="en-IE" dirty="0"/>
              <a:t>with other </a:t>
            </a:r>
            <a:r>
              <a:rPr lang="en-IE" dirty="0"/>
              <a:t>factors (other stresses, soil type, management), and improve measurement of the effect of </a:t>
            </a:r>
            <a:r>
              <a:rPr lang="en-IE" dirty="0"/>
              <a:t>diversity on </a:t>
            </a:r>
            <a:r>
              <a:rPr lang="en-IE" dirty="0"/>
              <a:t>multiple ecosystem </a:t>
            </a:r>
            <a:r>
              <a:rPr lang="en-IE" dirty="0"/>
              <a:t>services  (</a:t>
            </a:r>
            <a:r>
              <a:rPr lang="en-IE" dirty="0" err="1"/>
              <a:t>multifunctionality</a:t>
            </a:r>
            <a:r>
              <a:rPr lang="en-IE" dirty="0"/>
              <a:t>) that include agronomic, environmental and </a:t>
            </a:r>
            <a:r>
              <a:rPr lang="en-IE" dirty="0"/>
              <a:t>socioeconomic responses.” (Lüscher et al. 2022)</a:t>
            </a:r>
          </a:p>
          <a:p>
            <a:endParaRPr lang="en-IE" dirty="0" smtClean="0"/>
          </a:p>
        </p:txBody>
      </p:sp>
      <p:pic>
        <p:nvPicPr>
          <p:cNvPr id="4" name="Picture 3" descr="Multi4more logo" title="Multi4mor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1879954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multispecies sward" title="Picture of multispecies sw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424" y="0"/>
            <a:ext cx="10287001" cy="6858000"/>
          </a:xfrm>
          <a:prstGeom prst="hexagon">
            <a:avLst>
              <a:gd name="adj" fmla="val 36451"/>
              <a:gd name="vf" fmla="val 115470"/>
            </a:avLst>
          </a:prstGeom>
        </p:spPr>
      </p:pic>
      <p:pic>
        <p:nvPicPr>
          <p:cNvPr id="9" name="Picture 8" descr="Multi4More logo"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68" y="784161"/>
            <a:ext cx="4673047" cy="1143404"/>
          </a:xfrm>
          <a:prstGeom prst="rect">
            <a:avLst/>
          </a:prstGeom>
        </p:spPr>
      </p:pic>
      <p:sp>
        <p:nvSpPr>
          <p:cNvPr id="2" name="Title 1"/>
          <p:cNvSpPr>
            <a:spLocks noGrp="1"/>
          </p:cNvSpPr>
          <p:nvPr>
            <p:ph type="ctrTitle"/>
          </p:nvPr>
        </p:nvSpPr>
        <p:spPr>
          <a:xfrm>
            <a:off x="383745" y="2567398"/>
            <a:ext cx="6017055" cy="1528356"/>
          </a:xfrm>
        </p:spPr>
        <p:txBody>
          <a:bodyPr>
            <a:normAutofit/>
          </a:bodyPr>
          <a:lstStyle/>
          <a:p>
            <a:pPr algn="l"/>
            <a:r>
              <a:rPr lang="en-IE" sz="4800" dirty="0">
                <a:latin typeface="+mn-lt"/>
              </a:rPr>
              <a:t>Multispecies Swards</a:t>
            </a:r>
            <a:br>
              <a:rPr lang="en-IE" sz="4800" dirty="0">
                <a:latin typeface="+mn-lt"/>
              </a:rPr>
            </a:br>
            <a:r>
              <a:rPr lang="en-IE" sz="4800" dirty="0">
                <a:latin typeface="+mn-lt"/>
              </a:rPr>
              <a:t>Resilience to </a:t>
            </a:r>
            <a:r>
              <a:rPr lang="en-IE" sz="4800" dirty="0" smtClean="0">
                <a:latin typeface="+mn-lt"/>
              </a:rPr>
              <a:t>Drought</a:t>
            </a:r>
            <a:endParaRPr lang="en-IE" sz="4800" dirty="0">
              <a:latin typeface="+mn-lt"/>
            </a:endParaRPr>
          </a:p>
        </p:txBody>
      </p:sp>
    </p:spTree>
    <p:extLst>
      <p:ext uri="{BB962C8B-B14F-4D97-AF65-F5344CB8AC3E}">
        <p14:creationId xmlns:p14="http://schemas.microsoft.com/office/powerpoint/2010/main" val="3498642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mn-lt"/>
              </a:rPr>
              <a:t>Overview</a:t>
            </a:r>
            <a:endParaRPr lang="en-IE" dirty="0">
              <a:latin typeface="+mn-lt"/>
            </a:endParaRPr>
          </a:p>
        </p:txBody>
      </p:sp>
      <p:sp>
        <p:nvSpPr>
          <p:cNvPr id="3" name="Content Placeholder 2"/>
          <p:cNvSpPr>
            <a:spLocks noGrp="1"/>
          </p:cNvSpPr>
          <p:nvPr>
            <p:ph idx="1"/>
          </p:nvPr>
        </p:nvSpPr>
        <p:spPr>
          <a:xfrm>
            <a:off x="960120" y="1570389"/>
            <a:ext cx="8290515" cy="3851275"/>
          </a:xfrm>
        </p:spPr>
        <p:txBody>
          <a:bodyPr>
            <a:normAutofit/>
          </a:bodyPr>
          <a:lstStyle/>
          <a:p>
            <a:pPr>
              <a:buClr>
                <a:srgbClr val="70C87F"/>
              </a:buClr>
            </a:pPr>
            <a:r>
              <a:rPr lang="en-IE" dirty="0" smtClean="0"/>
              <a:t>What is the effect of drought on forage yield?</a:t>
            </a:r>
          </a:p>
          <a:p>
            <a:pPr>
              <a:buClr>
                <a:srgbClr val="70C87F"/>
              </a:buClr>
            </a:pPr>
            <a:r>
              <a:rPr lang="en-IE" dirty="0" smtClean="0"/>
              <a:t>Can plant diversity in multispecies swards help prevent forage losses due to drought?</a:t>
            </a:r>
            <a:endParaRPr lang="en-IE" dirty="0"/>
          </a:p>
        </p:txBody>
      </p:sp>
      <p:pic>
        <p:nvPicPr>
          <p:cNvPr id="7" name="Picture 6" descr="Picture of drought shelter in the field" title="Picture of drought shelter in the field"/>
          <p:cNvPicPr>
            <a:picLocks noChangeAspect="1"/>
          </p:cNvPicPr>
          <p:nvPr/>
        </p:nvPicPr>
        <p:blipFill rotWithShape="1">
          <a:blip r:embed="rId3" cstate="print">
            <a:extLst>
              <a:ext uri="{28A0092B-C50C-407E-A947-70E740481C1C}">
                <a14:useLocalDpi xmlns:a14="http://schemas.microsoft.com/office/drawing/2010/main" val="0"/>
              </a:ext>
            </a:extLst>
          </a:blip>
          <a:srcRect t="21002" b="-7596"/>
          <a:stretch/>
        </p:blipFill>
        <p:spPr>
          <a:xfrm>
            <a:off x="3081867" y="3843323"/>
            <a:ext cx="6611018" cy="3156681"/>
          </a:xfrm>
          <a:prstGeom prst="rect">
            <a:avLst/>
          </a:prstGeom>
        </p:spPr>
      </p:pic>
      <p:pic>
        <p:nvPicPr>
          <p:cNvPr id="6" name="Picture 5" descr="Multi4more logo"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63975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2424"/>
            <a:ext cx="10515600" cy="1325563"/>
          </a:xfrm>
        </p:spPr>
        <p:txBody>
          <a:bodyPr/>
          <a:lstStyle/>
          <a:p>
            <a:r>
              <a:rPr lang="en-IE" dirty="0" smtClean="0">
                <a:latin typeface="+mn-lt"/>
              </a:rPr>
              <a:t>Diversity benefits resilience in semi-natural grasslands</a:t>
            </a:r>
            <a:endParaRPr lang="en-IE" dirty="0">
              <a:latin typeface="+mn-lt"/>
            </a:endParaRPr>
          </a:p>
        </p:txBody>
      </p:sp>
      <p:sp>
        <p:nvSpPr>
          <p:cNvPr id="3" name="Content Placeholder 2"/>
          <p:cNvSpPr>
            <a:spLocks noGrp="1"/>
          </p:cNvSpPr>
          <p:nvPr>
            <p:ph idx="1"/>
          </p:nvPr>
        </p:nvSpPr>
        <p:spPr>
          <a:xfrm>
            <a:off x="838200" y="2184612"/>
            <a:ext cx="10515600" cy="4351338"/>
          </a:xfrm>
        </p:spPr>
        <p:txBody>
          <a:bodyPr>
            <a:normAutofit/>
          </a:bodyPr>
          <a:lstStyle/>
          <a:p>
            <a:pPr>
              <a:buClr>
                <a:srgbClr val="70C87F"/>
              </a:buClr>
            </a:pPr>
            <a:r>
              <a:rPr lang="en-IE" dirty="0"/>
              <a:t>Diversity promotes </a:t>
            </a:r>
            <a:r>
              <a:rPr lang="en-IE" dirty="0"/>
              <a:t>resistance and resilience of ecosystem function in the face of </a:t>
            </a:r>
            <a:r>
              <a:rPr lang="en-IE" dirty="0"/>
              <a:t>environmental disturbance in </a:t>
            </a:r>
            <a:r>
              <a:rPr lang="en-IE" dirty="0"/>
              <a:t>ecosystems and experiments based in semi-natural grasslands (e.g. Isbell et al. </a:t>
            </a:r>
            <a:r>
              <a:rPr lang="en-IE" dirty="0"/>
              <a:t>2015, Craven et </a:t>
            </a:r>
            <a:r>
              <a:rPr lang="en-IE" dirty="0"/>
              <a:t>al., 2016). </a:t>
            </a:r>
            <a:endParaRPr lang="en-IE" dirty="0"/>
          </a:p>
          <a:p>
            <a:pPr>
              <a:buClr>
                <a:srgbClr val="70C87F"/>
              </a:buClr>
            </a:pPr>
            <a:r>
              <a:rPr lang="en-IE" dirty="0"/>
              <a:t>...but it is unclear whether such benefits of diversity occur in more productive and intensively managed grassland. </a:t>
            </a:r>
            <a:endParaRPr lang="en-IE" dirty="0"/>
          </a:p>
        </p:txBody>
      </p:sp>
      <p:pic>
        <p:nvPicPr>
          <p:cNvPr id="5" name="Picture 4" descr="Multi4more logo"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2598991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5389" y="565264"/>
            <a:ext cx="9238211" cy="478147"/>
          </a:xfrm>
        </p:spPr>
        <p:txBody>
          <a:bodyPr>
            <a:normAutofit fontScale="90000"/>
          </a:bodyPr>
          <a:lstStyle/>
          <a:p>
            <a:r>
              <a:rPr lang="en-IE" sz="4900" dirty="0">
                <a:latin typeface="+mn-lt"/>
              </a:rPr>
              <a:t>Can mixtures improve yield stability under drought?</a:t>
            </a:r>
          </a:p>
        </p:txBody>
      </p:sp>
      <p:pic>
        <p:nvPicPr>
          <p:cNvPr id="7" name="Picture 6" descr="Picture of drought shelter in the field" title="Picture of drought shelter in the fiel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320" y="1435946"/>
            <a:ext cx="6868159" cy="5151119"/>
          </a:xfrm>
          <a:prstGeom prst="rect">
            <a:avLst/>
          </a:prstGeom>
        </p:spPr>
      </p:pic>
      <p:pic>
        <p:nvPicPr>
          <p:cNvPr id="5" name="Picture 4" descr="Multi4more logo"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1063783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diagram of climate change effect on grass yield" title="diagram of climate change effect on grass yield"/>
          <p:cNvPicPr>
            <a:picLocks noGrp="1" noChangeAspect="1"/>
          </p:cNvPicPr>
          <p:nvPr/>
        </p:nvPicPr>
        <p:blipFill rotWithShape="1">
          <a:blip r:embed="rId3">
            <a:extLst>
              <a:ext uri="{28A0092B-C50C-407E-A947-70E740481C1C}">
                <a14:useLocalDpi xmlns:a14="http://schemas.microsoft.com/office/drawing/2010/main" val="0"/>
              </a:ext>
            </a:extLst>
          </a:blip>
          <a:srcRect t="5726"/>
          <a:stretch/>
        </p:blipFill>
        <p:spPr bwMode="auto">
          <a:xfrm>
            <a:off x="944377" y="1551807"/>
            <a:ext cx="9714718" cy="484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pic>
      <p:sp>
        <p:nvSpPr>
          <p:cNvPr id="7" name="TextBox 6"/>
          <p:cNvSpPr txBox="1"/>
          <p:nvPr/>
        </p:nvSpPr>
        <p:spPr>
          <a:xfrm>
            <a:off x="9080435" y="5973096"/>
            <a:ext cx="736099" cy="369332"/>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r>
              <a:rPr lang="en-IE" b="1" dirty="0" smtClean="0"/>
              <a:t>IPCC</a:t>
            </a:r>
            <a:endParaRPr lang="en-IE" b="1" dirty="0"/>
          </a:p>
        </p:txBody>
      </p:sp>
      <p:pic>
        <p:nvPicPr>
          <p:cNvPr id="8" name="Picture 7" descr="Multi4more logo"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738" y="6019262"/>
            <a:ext cx="3063285" cy="749527"/>
          </a:xfrm>
          <a:prstGeom prst="rect">
            <a:avLst/>
          </a:prstGeom>
        </p:spPr>
      </p:pic>
      <p:sp>
        <p:nvSpPr>
          <p:cNvPr id="9" name="Title 1"/>
          <p:cNvSpPr>
            <a:spLocks noGrp="1"/>
          </p:cNvSpPr>
          <p:nvPr>
            <p:ph type="title"/>
          </p:nvPr>
        </p:nvSpPr>
        <p:spPr>
          <a:xfrm>
            <a:off x="528746" y="226244"/>
            <a:ext cx="11152517" cy="1325563"/>
          </a:xfrm>
        </p:spPr>
        <p:txBody>
          <a:bodyPr/>
          <a:lstStyle/>
          <a:p>
            <a:r>
              <a:rPr lang="en-IE" b="1" dirty="0">
                <a:solidFill>
                  <a:schemeClr val="accent6"/>
                </a:solidFill>
                <a:latin typeface="+mn-lt"/>
              </a:rPr>
              <a:t>How will climate change affect grassland yield?</a:t>
            </a:r>
          </a:p>
        </p:txBody>
      </p:sp>
    </p:spTree>
    <p:extLst>
      <p:ext uri="{BB962C8B-B14F-4D97-AF65-F5344CB8AC3E}">
        <p14:creationId xmlns:p14="http://schemas.microsoft.com/office/powerpoint/2010/main" val="3336480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solidFill>
                  <a:schemeClr val="bg1"/>
                </a:solidFill>
              </a:rPr>
              <a:t>How will climate change affect grassland yield?</a:t>
            </a:r>
            <a:br>
              <a:rPr lang="en-IE" dirty="0">
                <a:solidFill>
                  <a:schemeClr val="bg1"/>
                </a:solidFill>
              </a:rPr>
            </a:br>
            <a:endParaRPr lang="en-IE" dirty="0">
              <a:solidFill>
                <a:schemeClr val="bg1"/>
              </a:solidFill>
            </a:endParaRPr>
          </a:p>
        </p:txBody>
      </p:sp>
      <p:pic>
        <p:nvPicPr>
          <p:cNvPr id="4" name="Picture 3" descr="Picture of drought shelter in the field" title="Picture of drought shelter in the field"/>
          <p:cNvPicPr>
            <a:picLocks noChangeAspect="1"/>
          </p:cNvPicPr>
          <p:nvPr/>
        </p:nvPicPr>
        <p:blipFill rotWithShape="1">
          <a:blip r:embed="rId3" cstate="print">
            <a:extLst>
              <a:ext uri="{28A0092B-C50C-407E-A947-70E740481C1C}">
                <a14:useLocalDpi xmlns:a14="http://schemas.microsoft.com/office/drawing/2010/main" val="0"/>
              </a:ext>
            </a:extLst>
          </a:blip>
          <a:srcRect t="21002" b="-7596"/>
          <a:stretch/>
        </p:blipFill>
        <p:spPr>
          <a:xfrm>
            <a:off x="1212253" y="1420731"/>
            <a:ext cx="9035973" cy="4314567"/>
          </a:xfrm>
          <a:prstGeom prst="rect">
            <a:avLst/>
          </a:prstGeom>
        </p:spPr>
      </p:pic>
      <p:pic>
        <p:nvPicPr>
          <p:cNvPr id="6" name="Picture 5" descr="Multi4more logo"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3859366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47" y="455221"/>
            <a:ext cx="9081956" cy="731839"/>
          </a:xfrm>
        </p:spPr>
        <p:txBody>
          <a:bodyPr>
            <a:noAutofit/>
          </a:bodyPr>
          <a:lstStyle/>
          <a:p>
            <a:r>
              <a:rPr lang="en-IE" dirty="0">
                <a:latin typeface="+mn-lt"/>
              </a:rPr>
              <a:t>What is the effect of species diversity on drought resilience?</a:t>
            </a:r>
            <a:endParaRPr lang="en-IE" sz="3600" dirty="0">
              <a:latin typeface="+mn-lt"/>
            </a:endParaRPr>
          </a:p>
        </p:txBody>
      </p:sp>
      <p:sp>
        <p:nvSpPr>
          <p:cNvPr id="5" name="Slide Number Placeholder 4"/>
          <p:cNvSpPr>
            <a:spLocks noGrp="1"/>
          </p:cNvSpPr>
          <p:nvPr>
            <p:ph type="sldNum" sz="quarter" idx="4294967295"/>
          </p:nvPr>
        </p:nvSpPr>
        <p:spPr>
          <a:xfrm>
            <a:off x="1826307" y="6329055"/>
            <a:ext cx="531147" cy="365125"/>
          </a:xfrm>
          <a:prstGeom prst="rect">
            <a:avLst/>
          </a:prstGeom>
        </p:spPr>
        <p:txBody>
          <a:bodyPr/>
          <a:lstStyle/>
          <a:p>
            <a:fld id="{34368562-B963-D14D-B6B0-C53B94E906B8}" type="slidenum">
              <a:rPr lang="en-US" smtClean="0"/>
              <a:pPr/>
              <a:t>8</a:t>
            </a:fld>
            <a:endParaRPr lang="en-US" dirty="0"/>
          </a:p>
        </p:txBody>
      </p:sp>
      <p:sp>
        <p:nvSpPr>
          <p:cNvPr id="13" name="TextBox 12"/>
          <p:cNvSpPr txBox="1"/>
          <p:nvPr/>
        </p:nvSpPr>
        <p:spPr>
          <a:xfrm>
            <a:off x="3888229" y="6415198"/>
            <a:ext cx="4050789" cy="338554"/>
          </a:xfrm>
          <a:prstGeom prst="rect">
            <a:avLst/>
          </a:prstGeom>
          <a:noFill/>
        </p:spPr>
        <p:txBody>
          <a:bodyPr wrap="none" rtlCol="0">
            <a:spAutoFit/>
          </a:bodyPr>
          <a:lstStyle/>
          <a:p>
            <a:r>
              <a:rPr lang="en-IE" sz="1600" b="1" dirty="0"/>
              <a:t>Hofer et al. 2016, J </a:t>
            </a:r>
            <a:r>
              <a:rPr lang="en-IE" sz="1600" b="1" dirty="0" err="1"/>
              <a:t>Appl</a:t>
            </a:r>
            <a:r>
              <a:rPr lang="en-IE" sz="1600" b="1" dirty="0"/>
              <a:t> Ecol; Finn et al. 2018.</a:t>
            </a:r>
          </a:p>
        </p:txBody>
      </p:sp>
      <p:pic>
        <p:nvPicPr>
          <p:cNvPr id="9218" name="Picture 2" descr="diagram of yield by month" title="diagram of yield by mon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375" y="1491280"/>
            <a:ext cx="7421603" cy="414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descr="shape indicating summer months on the diagram" title="shape indicating summer months on the diagram"/>
          <p:cNvSpPr/>
          <p:nvPr/>
        </p:nvSpPr>
        <p:spPr>
          <a:xfrm rot="730243">
            <a:off x="5211209" y="2701924"/>
            <a:ext cx="3781187" cy="2313696"/>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9" name="Picture 8" descr="Multi4more logo"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3739821330"/>
      </p:ext>
    </p:extLst>
  </p:cSld>
  <p:clrMapOvr>
    <a:masterClrMapping/>
  </p:clrMapOvr>
  <mc:AlternateContent xmlns:mc="http://schemas.openxmlformats.org/markup-compatibility/2006" xmlns:p14="http://schemas.microsoft.com/office/powerpoint/2010/main">
    <mc:Choice Requires="p14">
      <p:transition spd="slow" p14:dur="2000" advTm="49994"/>
    </mc:Choice>
    <mc:Fallback xmlns="">
      <p:transition spd="slow" advTm="499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mod="1">
    <p:ext uri="{3A86A75C-4F4B-4683-9AE1-C65F6400EC91}">
      <p14:laserTraceLst xmlns:p14="http://schemas.microsoft.com/office/powerpoint/2010/main">
        <p14:tracePtLst>
          <p14:tracePt t="213" x="4543425" y="3765550"/>
          <p14:tracePt t="225" x="4479925" y="3879850"/>
          <p14:tracePt t="233" x="4429125" y="3951288"/>
          <p14:tracePt t="249" x="4294188" y="4186238"/>
          <p14:tracePt t="266" x="4065588" y="4537075"/>
          <p14:tracePt t="282" x="3829050" y="4957763"/>
          <p14:tracePt t="299" x="3600450" y="5357813"/>
          <p14:tracePt t="315" x="3457575" y="5680075"/>
          <p14:tracePt t="332" x="3365500" y="5929313"/>
          <p14:tracePt t="349" x="3286125" y="6157913"/>
          <p14:tracePt t="365" x="3222625" y="6308725"/>
          <p14:tracePt t="382" x="3186113" y="6365875"/>
          <p14:tracePt t="399" x="3179763" y="6380163"/>
          <p14:tracePt t="1466" x="3186113" y="6380163"/>
          <p14:tracePt t="1474" x="3194050" y="6372225"/>
          <p14:tracePt t="1490" x="3194050" y="6357938"/>
          <p14:tracePt t="1499" x="3194050" y="6351588"/>
          <p14:tracePt t="1516" x="3208338" y="6337300"/>
          <p14:tracePt t="1532" x="3208338" y="6308725"/>
          <p14:tracePt t="1549" x="3208338" y="6300788"/>
          <p14:tracePt t="1566" x="3208338" y="6280150"/>
          <p14:tracePt t="1582" x="3214688" y="6251575"/>
          <p14:tracePt t="1599" x="3214688" y="6237288"/>
          <p14:tracePt t="1616" x="3214688" y="6229350"/>
          <p14:tracePt t="1632" x="3214688" y="6215063"/>
          <p14:tracePt t="1649" x="3214688" y="6208713"/>
          <p14:tracePt t="1666" x="3214688" y="6200775"/>
          <p14:tracePt t="1682" x="3214688" y="6194425"/>
          <p14:tracePt t="1716" x="3214688" y="6186488"/>
          <p14:tracePt t="15931" x="3214688" y="6194425"/>
          <p14:tracePt t="15938" x="3214688" y="6215063"/>
          <p14:tracePt t="15949" x="3214688" y="6243638"/>
          <p14:tracePt t="15966" x="3251200" y="6337300"/>
          <p14:tracePt t="15982" x="3251200" y="6394450"/>
          <p14:tracePt t="15999" x="3257550" y="6465888"/>
          <p14:tracePt t="16016" x="3265488" y="6543675"/>
          <p14:tracePt t="16032" x="3265488" y="6586538"/>
          <p14:tracePt t="16049" x="3265488" y="6608763"/>
          <p14:tracePt t="16066" x="3265488" y="6615113"/>
          <p14:tracePt t="16258" x="3265488" y="6600825"/>
          <p14:tracePt t="16265" x="3271838" y="6572250"/>
          <p14:tracePt t="16272" x="3308350" y="6529388"/>
          <p14:tracePt t="16282" x="3357563" y="6457950"/>
          <p14:tracePt t="16299" x="3508375" y="6300788"/>
          <p14:tracePt t="16316" x="3694113" y="6094413"/>
          <p14:tracePt t="16332" x="3965575" y="5857875"/>
          <p14:tracePt t="16349" x="4157663" y="5665788"/>
          <p14:tracePt t="16366" x="4271963" y="5537200"/>
          <p14:tracePt t="16382" x="4357688" y="5422900"/>
          <p14:tracePt t="16385" x="4386263" y="5372100"/>
          <p14:tracePt t="16399" x="4400550" y="5322888"/>
          <p14:tracePt t="16416" x="4437063" y="5194300"/>
          <p14:tracePt t="16432" x="4443413" y="5100638"/>
          <p14:tracePt t="16449" x="4443413" y="5014913"/>
          <p14:tracePt t="16465" x="4443413" y="4937125"/>
          <p14:tracePt t="16482" x="4443413" y="4851400"/>
          <p14:tracePt t="16499" x="4457700" y="4794250"/>
          <p14:tracePt t="16515" x="4457700" y="4729163"/>
          <p14:tracePt t="16532" x="4457700" y="4672013"/>
          <p14:tracePt t="16549" x="4457700" y="4579938"/>
          <p14:tracePt t="16565" x="4457700" y="4451350"/>
          <p14:tracePt t="16582" x="4457700" y="4337050"/>
          <p14:tracePt t="16599" x="4451350" y="4243388"/>
          <p14:tracePt t="16616" x="4457700" y="4143375"/>
          <p14:tracePt t="16632" x="4479925" y="4051300"/>
          <p14:tracePt t="16649" x="4494213" y="3943350"/>
          <p14:tracePt t="16665" x="4508500" y="3822700"/>
          <p14:tracePt t="16682" x="4537075" y="3708400"/>
          <p14:tracePt t="16699" x="4543425" y="3622675"/>
          <p14:tracePt t="16715" x="4579938" y="3551238"/>
          <p14:tracePt t="16732" x="4579938" y="3479800"/>
          <p14:tracePt t="16749" x="4594225" y="3400425"/>
          <p14:tracePt t="16765" x="4594225" y="3322638"/>
          <p14:tracePt t="16782" x="4594225" y="3251200"/>
          <p14:tracePt t="16799" x="4594225" y="3228975"/>
          <p14:tracePt t="16815" x="4586288" y="3194050"/>
          <p14:tracePt t="16832" x="4572000" y="3179763"/>
          <p14:tracePt t="16874" x="4572000" y="3171825"/>
          <p14:tracePt t="17432" x="4565650" y="3171825"/>
          <p14:tracePt t="17440" x="4557713" y="3171825"/>
          <p14:tracePt t="17449" x="4551363" y="3179763"/>
          <p14:tracePt t="17465" x="4537075" y="3186113"/>
          <p14:tracePt t="17482" x="4529138" y="3194050"/>
          <p14:tracePt t="17499" x="4514850" y="3200400"/>
          <p14:tracePt t="17532" x="4500563" y="3208338"/>
          <p14:tracePt t="17549" x="4486275" y="3208338"/>
          <p14:tracePt t="17565" x="4479925" y="3214688"/>
          <p14:tracePt t="17582" x="4465638" y="3222625"/>
          <p14:tracePt t="17599" x="4457700" y="3228975"/>
          <p14:tracePt t="17616" x="4451350" y="3228975"/>
          <p14:tracePt t="17632" x="4443413" y="3236913"/>
          <p14:tracePt t="17808" x="4437063" y="3236913"/>
          <p14:tracePt t="17816" x="4414838" y="3208338"/>
          <p14:tracePt t="17824" x="4400550" y="3165475"/>
          <p14:tracePt t="17833" x="4379913" y="3108325"/>
          <p14:tracePt t="17849" x="4337050" y="2994025"/>
          <p14:tracePt t="17865" x="4300538" y="2857500"/>
          <p14:tracePt t="17882" x="4265613" y="2728913"/>
          <p14:tracePt t="17899" x="4229100" y="2622550"/>
          <p14:tracePt t="17915" x="4214813" y="2528888"/>
          <p14:tracePt t="17932" x="4200525" y="2465388"/>
          <p14:tracePt t="17949" x="4194175" y="2408238"/>
          <p14:tracePt t="17966" x="4186238" y="2351088"/>
          <p14:tracePt t="17982" x="4179888" y="2300288"/>
          <p14:tracePt t="17999" x="4171950" y="2257425"/>
          <p14:tracePt t="18016" x="4165600" y="2193925"/>
          <p14:tracePt t="18032" x="4157663" y="2157413"/>
          <p14:tracePt t="18049" x="4151313" y="2122488"/>
          <p14:tracePt t="18066" x="4151313" y="2079625"/>
          <p14:tracePt t="18082" x="4143375" y="2043113"/>
          <p14:tracePt t="18099" x="4137025" y="2022475"/>
          <p14:tracePt t="18116" x="4137025" y="1993900"/>
          <p14:tracePt t="18132" x="4108450" y="1965325"/>
          <p14:tracePt t="18149" x="4094163" y="1951038"/>
          <p14:tracePt t="18165" x="4086225" y="1943100"/>
          <p14:tracePt t="18182" x="4079875" y="1936750"/>
          <p14:tracePt t="18216" x="4079875" y="1928813"/>
          <p14:tracePt t="18233" x="4094163" y="1922463"/>
          <p14:tracePt t="18249" x="4100513" y="1914525"/>
          <p14:tracePt t="18265" x="4114800" y="1908175"/>
          <p14:tracePt t="18282" x="4122738" y="1900238"/>
          <p14:tracePt t="18328" x="4129088" y="1900238"/>
          <p14:tracePt t="18353" x="4137025" y="1900238"/>
          <p14:tracePt t="18369" x="4143375" y="1900238"/>
          <p14:tracePt t="18376" x="4143375" y="1908175"/>
          <p14:tracePt t="18385" x="4151313" y="1908175"/>
          <p14:tracePt t="18399" x="4157663" y="1914525"/>
          <p14:tracePt t="18416" x="4165600" y="1928813"/>
          <p14:tracePt t="18449" x="4171950" y="1936750"/>
          <p14:tracePt t="18480" x="4179888" y="1943100"/>
          <p14:tracePt t="18601" x="4186238" y="1951038"/>
          <p14:tracePt t="20505" x="4194175" y="1957388"/>
          <p14:tracePt t="20954" x="4208463" y="1965325"/>
          <p14:tracePt t="20963" x="4229100" y="1965325"/>
          <p14:tracePt t="20978" x="4251325" y="1965325"/>
          <p14:tracePt t="20985" x="4251325" y="1971675"/>
          <p14:tracePt t="21001" x="4265613" y="1971675"/>
          <p14:tracePt t="21016" x="4300538" y="1971675"/>
          <p14:tracePt t="21049" x="4308475" y="1971675"/>
          <p14:tracePt t="21066" x="4322763" y="1971675"/>
          <p14:tracePt t="21121" x="4322763" y="1965325"/>
          <p14:tracePt t="21249" x="4314825" y="1993900"/>
          <p14:tracePt t="21257" x="4300538" y="2043113"/>
          <p14:tracePt t="21266" x="4286250" y="2114550"/>
          <p14:tracePt t="21282" x="4265613" y="2336800"/>
          <p14:tracePt t="21299" x="4222750" y="2628900"/>
          <p14:tracePt t="21316" x="4208463" y="2808288"/>
          <p14:tracePt t="21332" x="4200525" y="2908300"/>
          <p14:tracePt t="21349" x="4194175" y="2971800"/>
          <p14:tracePt t="21366" x="4179888" y="3036888"/>
          <p14:tracePt t="21382" x="4179888" y="3071813"/>
          <p14:tracePt t="21399" x="4171950" y="3100388"/>
          <p14:tracePt t="21402" x="4171950" y="3114675"/>
          <p14:tracePt t="21416" x="4165600" y="3128963"/>
          <p14:tracePt t="21433" x="4165600" y="3143250"/>
          <p14:tracePt t="21464" x="4165600" y="3151188"/>
          <p14:tracePt t="21481" x="4165600" y="3157538"/>
          <p14:tracePt t="21505" x="4165600" y="3165475"/>
          <p14:tracePt t="21521" x="4171950" y="3171825"/>
          <p14:tracePt t="21537" x="4186238" y="3186113"/>
          <p14:tracePt t="21545" x="4194175" y="3186113"/>
          <p14:tracePt t="21554" x="4200525" y="3194050"/>
          <p14:tracePt t="21566" x="4214813" y="3208338"/>
          <p14:tracePt t="21582" x="4243388" y="3236913"/>
          <p14:tracePt t="21599" x="4257675" y="3243263"/>
          <p14:tracePt t="21616" x="4265613" y="3251200"/>
          <p14:tracePt t="21641" x="4271963" y="3257550"/>
          <p14:tracePt t="21657" x="4279900" y="3257550"/>
          <p14:tracePt t="21688" x="4279900" y="3265488"/>
          <p14:tracePt t="21745" x="4286250" y="3265488"/>
          <p14:tracePt t="21803" x="4300538" y="3265488"/>
          <p14:tracePt t="21810" x="4308475" y="3257550"/>
          <p14:tracePt t="21818" x="4314825" y="3243263"/>
          <p14:tracePt t="21832" x="4337050" y="3200400"/>
          <p14:tracePt t="21849" x="4357688" y="3143250"/>
          <p14:tracePt t="21866" x="4371975" y="3100388"/>
          <p14:tracePt t="21883" x="4386263" y="3065463"/>
          <p14:tracePt t="21899" x="4394200" y="3028950"/>
          <p14:tracePt t="21916" x="4394200" y="3008313"/>
          <p14:tracePt t="21933" x="4394200" y="2979738"/>
          <p14:tracePt t="21949" x="4394200" y="2951163"/>
          <p14:tracePt t="21966" x="4386263" y="2928938"/>
          <p14:tracePt t="21982" x="4379913" y="2922588"/>
          <p14:tracePt t="21999" x="4371975" y="2908300"/>
          <p14:tracePt t="22016" x="4351338" y="2894013"/>
          <p14:tracePt t="22032" x="4343400" y="2886075"/>
          <p14:tracePt t="22066" x="4329113" y="2886075"/>
          <p14:tracePt t="22082" x="4322763" y="2886075"/>
          <p14:tracePt t="22099" x="4300538" y="2886075"/>
          <p14:tracePt t="22116" x="4271963" y="2914650"/>
          <p14:tracePt t="22132" x="4257675" y="2957513"/>
          <p14:tracePt t="22149" x="4243388" y="3000375"/>
          <p14:tracePt t="22166" x="4237038" y="3057525"/>
          <p14:tracePt t="22182" x="4229100" y="3128963"/>
          <p14:tracePt t="22199" x="4229100" y="3200400"/>
          <p14:tracePt t="22216" x="4229100" y="3328988"/>
          <p14:tracePt t="22232" x="4257675" y="3408363"/>
          <p14:tracePt t="22249" x="4294188" y="3465513"/>
          <p14:tracePt t="22266" x="4308475" y="3479800"/>
          <p14:tracePt t="22282" x="4337050" y="3500438"/>
          <p14:tracePt t="22299" x="4365625" y="3514725"/>
          <p14:tracePt t="22316" x="4371975" y="3514725"/>
          <p14:tracePt t="22332" x="4386263" y="3514725"/>
          <p14:tracePt t="22349" x="4394200" y="3514725"/>
          <p14:tracePt t="22366" x="4414838" y="3494088"/>
          <p14:tracePt t="22382" x="4437063" y="3436938"/>
          <p14:tracePt t="22399" x="4437063" y="3371850"/>
          <p14:tracePt t="22416" x="4437063" y="3314700"/>
          <p14:tracePt t="22432" x="4437063" y="3300413"/>
          <p14:tracePt t="22449" x="4437063" y="3294063"/>
          <p14:tracePt t="22577" x="4429125" y="3294063"/>
          <p14:tracePt t="22586" x="4429125" y="3300413"/>
          <p14:tracePt t="22609" x="4429125" y="3308350"/>
          <p14:tracePt t="22665" x="4429125" y="3314700"/>
          <p14:tracePt t="22690" x="4429125" y="3328988"/>
          <p14:tracePt t="22697" x="4437063" y="3336925"/>
          <p14:tracePt t="22867" x="4451350" y="3357563"/>
          <p14:tracePt t="22875" x="4465638" y="3371850"/>
          <p14:tracePt t="22882" x="4494213" y="3386138"/>
          <p14:tracePt t="22899" x="4537075" y="3422650"/>
          <p14:tracePt t="22916" x="4614863" y="3486150"/>
          <p14:tracePt t="22932" x="4700588" y="3557588"/>
          <p14:tracePt t="22949" x="4808538" y="3614738"/>
          <p14:tracePt t="22966" x="4879975" y="3657600"/>
          <p14:tracePt t="22982" x="4951413" y="3714750"/>
          <p14:tracePt t="22999" x="5022850" y="3751263"/>
          <p14:tracePt t="23016" x="5065713" y="3757613"/>
          <p14:tracePt t="23032" x="5080000" y="3765550"/>
          <p14:tracePt t="23049" x="5114925" y="3771900"/>
          <p14:tracePt t="23066" x="5122863" y="3771900"/>
          <p14:tracePt t="23082" x="5137150" y="3771900"/>
          <p14:tracePt t="23099" x="5151438" y="3771900"/>
          <p14:tracePt t="23116" x="5157788" y="3771900"/>
          <p14:tracePt t="23132" x="5180013" y="3771900"/>
          <p14:tracePt t="23149" x="5214938" y="3771900"/>
          <p14:tracePt t="23166" x="5243513" y="3771900"/>
          <p14:tracePt t="23183" x="5265738" y="3771900"/>
          <p14:tracePt t="23199" x="5286375" y="3771900"/>
          <p14:tracePt t="23216" x="5337175" y="3786188"/>
          <p14:tracePt t="23232" x="5365750" y="3800475"/>
          <p14:tracePt t="23249" x="5394325" y="3814763"/>
          <p14:tracePt t="23266" x="5422900" y="3814763"/>
          <p14:tracePt t="23282" x="5443538" y="3822700"/>
          <p14:tracePt t="23299" x="5457825" y="3829050"/>
          <p14:tracePt t="23316" x="5472113" y="3836988"/>
          <p14:tracePt t="23332" x="5480050" y="3843338"/>
          <p14:tracePt t="23385" x="5494338" y="3843338"/>
          <p14:tracePt t="23417" x="5500688" y="3851275"/>
          <p14:tracePt t="23457" x="5508625" y="3851275"/>
          <p14:tracePt t="23516" x="5514975" y="3851275"/>
          <p14:tracePt t="23539" x="5522913" y="3851275"/>
          <p14:tracePt t="23561" x="5529263" y="3851275"/>
          <p14:tracePt t="23570" x="5537200" y="3857625"/>
          <p14:tracePt t="23633" x="5543550" y="3857625"/>
          <p14:tracePt t="23642" x="5551488" y="3857625"/>
          <p14:tracePt t="23673" x="5551488" y="3843338"/>
          <p14:tracePt t="23690" x="5551488" y="3836988"/>
          <p14:tracePt t="23697" x="5551488" y="3829050"/>
          <p14:tracePt t="23706" x="5551488" y="3822700"/>
          <p14:tracePt t="23720" x="5551488" y="3814763"/>
          <p14:tracePt t="23732" x="5551488" y="3800475"/>
          <p14:tracePt t="23753" x="5551488" y="3786188"/>
          <p14:tracePt t="23766" x="5543550" y="3771900"/>
          <p14:tracePt t="23782" x="5529263" y="3751263"/>
          <p14:tracePt t="23801" x="5508625" y="3722688"/>
          <p14:tracePt t="23816" x="5494338" y="3700463"/>
          <p14:tracePt t="23832" x="5480050" y="3679825"/>
          <p14:tracePt t="23849" x="5472113" y="3671888"/>
          <p14:tracePt t="23866" x="5451475" y="3657600"/>
          <p14:tracePt t="23882" x="5443538" y="3657600"/>
          <p14:tracePt t="23899" x="5429250" y="3643313"/>
          <p14:tracePt t="23916" x="5408613" y="3629025"/>
          <p14:tracePt t="23932" x="5386388" y="3629025"/>
          <p14:tracePt t="23949" x="5357813" y="3614738"/>
          <p14:tracePt t="23966" x="5337175" y="3600450"/>
          <p14:tracePt t="23982" x="5314950" y="3586163"/>
          <p14:tracePt t="23999" x="5308600" y="3586163"/>
          <p14:tracePt t="24016" x="5286375" y="3579813"/>
          <p14:tracePt t="24049" x="5280025" y="3579813"/>
          <p14:tracePt t="24066" x="5265738" y="3586163"/>
          <p14:tracePt t="24082" x="5243513" y="3608388"/>
          <p14:tracePt t="24100" x="5222875" y="3629025"/>
          <p14:tracePt t="24116" x="5200650" y="3665538"/>
          <p14:tracePt t="24132" x="5186363" y="3686175"/>
          <p14:tracePt t="24149" x="5180013" y="3708400"/>
          <p14:tracePt t="24165" x="5165725" y="3751263"/>
          <p14:tracePt t="24182" x="5165725" y="3786188"/>
          <p14:tracePt t="24199" x="5165725" y="3822700"/>
          <p14:tracePt t="24216" x="5165725" y="3865563"/>
          <p14:tracePt t="24232" x="5165725" y="3894138"/>
          <p14:tracePt t="24249" x="5172075" y="3908425"/>
          <p14:tracePt t="24266" x="5172075" y="3922713"/>
          <p14:tracePt t="24282" x="5194300" y="3951288"/>
          <p14:tracePt t="24299" x="5214938" y="3979863"/>
          <p14:tracePt t="24316" x="5251450" y="4014788"/>
          <p14:tracePt t="24332" x="5308600" y="4057650"/>
          <p14:tracePt t="24349" x="5343525" y="4086225"/>
          <p14:tracePt t="24366" x="5386388" y="4114800"/>
          <p14:tracePt t="24382" x="5408613" y="4137025"/>
          <p14:tracePt t="24399" x="5451475" y="4151313"/>
          <p14:tracePt t="24416" x="5500688" y="4165600"/>
          <p14:tracePt t="24432" x="5537200" y="4171950"/>
          <p14:tracePt t="24449" x="5557838" y="4171950"/>
          <p14:tracePt t="24466" x="5572125" y="4171950"/>
          <p14:tracePt t="24482" x="5586413" y="4171950"/>
          <p14:tracePt t="24516" x="5594350" y="4171950"/>
          <p14:tracePt t="24532" x="5600700" y="4171950"/>
          <p14:tracePt t="24549" x="5608638" y="4171950"/>
          <p14:tracePt t="24566" x="5622925" y="4165600"/>
          <p14:tracePt t="24582" x="5637213" y="4157663"/>
          <p14:tracePt t="24599" x="5643563" y="4151313"/>
          <p14:tracePt t="24616" x="5665788" y="4129088"/>
          <p14:tracePt t="24632" x="5672138" y="4122738"/>
          <p14:tracePt t="24649" x="5672138" y="4100513"/>
          <p14:tracePt t="24666" x="5680075" y="4079875"/>
          <p14:tracePt t="24682" x="5680075" y="4051300"/>
          <p14:tracePt t="24699" x="5680075" y="4022725"/>
          <p14:tracePt t="24716" x="5680075" y="3994150"/>
          <p14:tracePt t="24732" x="5680075" y="3965575"/>
          <p14:tracePt t="24749" x="5680075" y="3929063"/>
          <p14:tracePt t="24766" x="5637213" y="3886200"/>
          <p14:tracePt t="24782" x="5614988" y="3857625"/>
          <p14:tracePt t="24799" x="5565775" y="3808413"/>
          <p14:tracePt t="24816" x="5522913" y="3757613"/>
          <p14:tracePt t="24832" x="5494338" y="3736975"/>
          <p14:tracePt t="24849" x="5480050" y="3722688"/>
          <p14:tracePt t="24866" x="5472113" y="3714750"/>
          <p14:tracePt t="24882" x="5457825" y="3700463"/>
          <p14:tracePt t="24916" x="5437188" y="3686175"/>
          <p14:tracePt t="24932" x="5437188" y="3679825"/>
          <p14:tracePt t="24949" x="5414963" y="3657600"/>
          <p14:tracePt t="24966" x="5386388" y="3629025"/>
          <p14:tracePt t="24982" x="5372100" y="3614738"/>
          <p14:tracePt t="24999" x="5351463" y="3594100"/>
          <p14:tracePt t="25016" x="5343525" y="3586163"/>
          <p14:tracePt t="25032" x="5337175" y="3571875"/>
          <p14:tracePt t="25089" x="5322888" y="3571875"/>
          <p14:tracePt t="26802" x="5314950" y="3571875"/>
          <p14:tracePt t="26816" x="5314950" y="3579813"/>
          <p14:tracePt t="26825" x="5329238" y="3586163"/>
          <p14:tracePt t="26833" x="5372100" y="3636963"/>
          <p14:tracePt t="26849" x="5480050" y="3700463"/>
          <p14:tracePt t="26866" x="5614988" y="3808413"/>
          <p14:tracePt t="26882" x="5737225" y="3865563"/>
          <p14:tracePt t="26899" x="5794375" y="3937000"/>
          <p14:tracePt t="26916" x="5922963" y="3994150"/>
          <p14:tracePt t="26932" x="6072188" y="4051300"/>
          <p14:tracePt t="26949" x="6172200" y="4086225"/>
          <p14:tracePt t="26967" x="6208713" y="4094163"/>
          <p14:tracePt t="26982" x="6215063" y="4100513"/>
          <p14:tracePt t="27169" x="6223000" y="4108450"/>
          <p14:tracePt t="27177" x="6229350" y="4114800"/>
          <p14:tracePt t="27194" x="6237288" y="4129088"/>
          <p14:tracePt t="27202" x="6237288" y="4143375"/>
          <p14:tracePt t="27216" x="6243638" y="4143375"/>
          <p14:tracePt t="27232" x="6251575" y="4151313"/>
          <p14:tracePt t="27249" x="6294438" y="4157663"/>
          <p14:tracePt t="27266" x="6315075" y="4157663"/>
          <p14:tracePt t="27282" x="6323013" y="4157663"/>
          <p14:tracePt t="27316" x="6337300" y="4157663"/>
          <p14:tracePt t="27332" x="6351588" y="4157663"/>
          <p14:tracePt t="27349" x="6365875" y="4165600"/>
          <p14:tracePt t="27366" x="6372225" y="4171950"/>
          <p14:tracePt t="27382" x="6380163" y="4179888"/>
          <p14:tracePt t="27399" x="6394450" y="4194175"/>
          <p14:tracePt t="27416" x="6451600" y="4214813"/>
          <p14:tracePt t="27432" x="6486525" y="4214813"/>
          <p14:tracePt t="27449" x="6543675" y="4222750"/>
          <p14:tracePt t="27466" x="6580188" y="4229100"/>
          <p14:tracePt t="27482" x="6600825" y="4243388"/>
          <p14:tracePt t="27499" x="6637338" y="4243388"/>
          <p14:tracePt t="27516" x="6680200" y="4251325"/>
          <p14:tracePt t="27532" x="6715125" y="4257675"/>
          <p14:tracePt t="27549" x="6765925" y="4271963"/>
          <p14:tracePt t="27566" x="6800850" y="4286250"/>
          <p14:tracePt t="27582" x="6823075" y="4294188"/>
          <p14:tracePt t="27600" x="6851650" y="4300538"/>
          <p14:tracePt t="27633" x="6858000" y="4300538"/>
          <p14:tracePt t="27681" x="6865938" y="4300538"/>
          <p14:tracePt t="27690" x="6872288" y="4300538"/>
          <p14:tracePt t="27705" x="6886575" y="4294188"/>
          <p14:tracePt t="27730" x="6886575" y="4279900"/>
          <p14:tracePt t="27738" x="6886575" y="4271963"/>
          <p14:tracePt t="27749" x="6886575" y="4265613"/>
          <p14:tracePt t="27766" x="6886575" y="4251325"/>
          <p14:tracePt t="27782" x="6886575" y="4237038"/>
          <p14:tracePt t="27799" x="6886575" y="4229100"/>
          <p14:tracePt t="27816" x="6886575" y="4208463"/>
          <p14:tracePt t="27832" x="6886575" y="4200525"/>
          <p14:tracePt t="27849" x="6886575" y="4186238"/>
          <p14:tracePt t="27882" x="6886575" y="4179888"/>
          <p14:tracePt t="27899" x="6880225" y="4165600"/>
          <p14:tracePt t="27932" x="6872288" y="4151313"/>
          <p14:tracePt t="27953" x="6865938" y="4143375"/>
          <p14:tracePt t="27992" x="6851650" y="4137025"/>
          <p14:tracePt t="28001" x="6843713" y="4137025"/>
          <p14:tracePt t="28008" x="6837363" y="4137025"/>
          <p14:tracePt t="28016" x="6829425" y="4129088"/>
          <p14:tracePt t="28033" x="6815138" y="4122738"/>
          <p14:tracePt t="28049" x="6794500" y="4114800"/>
          <p14:tracePt t="28065" x="6765925" y="4114800"/>
          <p14:tracePt t="28083" x="6729413" y="4100513"/>
          <p14:tracePt t="28099" x="6708775" y="4094163"/>
          <p14:tracePt t="28116" x="6686550" y="4086225"/>
          <p14:tracePt t="28132" x="6672263" y="4079875"/>
          <p14:tracePt t="28149" x="6651625" y="4071938"/>
          <p14:tracePt t="28182" x="6643688" y="4071938"/>
          <p14:tracePt t="28199" x="6623050" y="4071938"/>
          <p14:tracePt t="28216" x="6608763" y="4071938"/>
          <p14:tracePt t="28232" x="6600825" y="4071938"/>
          <p14:tracePt t="28249" x="6580188" y="4071938"/>
          <p14:tracePt t="28266" x="6565900" y="4071938"/>
          <p14:tracePt t="28282" x="6557963" y="4071938"/>
          <p14:tracePt t="28299" x="6543675" y="4071938"/>
          <p14:tracePt t="28316" x="6523038" y="4071938"/>
          <p14:tracePt t="28332" x="6500813" y="4086225"/>
          <p14:tracePt t="28349" x="6472238" y="4100513"/>
          <p14:tracePt t="28366" x="6443663" y="4108450"/>
          <p14:tracePt t="28382" x="6415088" y="4122738"/>
          <p14:tracePt t="28399" x="6394450" y="4137025"/>
          <p14:tracePt t="28416" x="6372225" y="4151313"/>
          <p14:tracePt t="28432" x="6365875" y="4157663"/>
          <p14:tracePt t="28449" x="6357938" y="4157663"/>
          <p14:tracePt t="28466" x="6351588" y="4165600"/>
          <p14:tracePt t="28482" x="6343650" y="4179888"/>
          <p14:tracePt t="28516" x="6337300" y="4186238"/>
          <p14:tracePt t="28532" x="6329363" y="4194175"/>
          <p14:tracePt t="28566" x="6329363" y="4208463"/>
          <p14:tracePt t="28586" x="6329363" y="4214813"/>
          <p14:tracePt t="28601" x="6323013" y="4222750"/>
          <p14:tracePt t="28616" x="6323013" y="4229100"/>
          <p14:tracePt t="28633" x="6323013" y="4237038"/>
          <p14:tracePt t="28673" x="6315075" y="4237038"/>
          <p14:tracePt t="29066" x="6315075" y="4251325"/>
          <p14:tracePt t="29097" x="6323013" y="4251325"/>
          <p14:tracePt t="31762" x="6337300" y="4265613"/>
          <p14:tracePt t="31770" x="6343650" y="4271963"/>
          <p14:tracePt t="31783" x="6357938" y="4279900"/>
          <p14:tracePt t="31799" x="6372225" y="4294188"/>
          <p14:tracePt t="31816" x="6386513" y="4314825"/>
          <p14:tracePt t="31833" x="6394450" y="4314825"/>
          <p14:tracePt t="31849" x="6400800" y="4329113"/>
          <p14:tracePt t="31866" x="6408738" y="4337050"/>
          <p14:tracePt t="31882" x="6415088" y="4337050"/>
          <p14:tracePt t="31899" x="6423025" y="4351338"/>
          <p14:tracePt t="31916" x="6429375" y="4351338"/>
          <p14:tracePt t="31932" x="6437313" y="4351338"/>
          <p14:tracePt t="31949" x="6437313" y="4357688"/>
          <p14:tracePt t="31966" x="6451600" y="4357688"/>
          <p14:tracePt t="31982" x="6457950" y="4365625"/>
          <p14:tracePt t="32041" x="6465888" y="4371975"/>
          <p14:tracePt t="32083" x="6480175" y="4371975"/>
          <p14:tracePt t="32098" x="6486525" y="4371975"/>
          <p14:tracePt t="32113" x="6494463" y="4371975"/>
          <p14:tracePt t="32122" x="6500813" y="4379913"/>
          <p14:tracePt t="32132" x="6515100" y="4379913"/>
          <p14:tracePt t="32149" x="6551613" y="4394200"/>
          <p14:tracePt t="32166" x="6580188" y="4400550"/>
          <p14:tracePt t="32182" x="6623050" y="4408488"/>
          <p14:tracePt t="32199" x="6686550" y="4422775"/>
          <p14:tracePt t="32216" x="6786563" y="4451350"/>
          <p14:tracePt t="32232" x="6815138" y="4465638"/>
          <p14:tracePt t="32249" x="6843713" y="4465638"/>
          <p14:tracePt t="32266" x="6858000" y="4465638"/>
          <p14:tracePt t="32321" x="6865938" y="4465638"/>
          <p14:tracePt t="32331" x="6872288" y="4465638"/>
          <p14:tracePt t="32340" x="6872288" y="4457700"/>
          <p14:tracePt t="32349" x="6880225" y="4451350"/>
          <p14:tracePt t="32366" x="6880225" y="4437063"/>
          <p14:tracePt t="32382" x="6894513" y="4414838"/>
          <p14:tracePt t="32399" x="6894513" y="4386263"/>
          <p14:tracePt t="32416" x="6915150" y="4337050"/>
          <p14:tracePt t="32433" x="6915150" y="4314825"/>
          <p14:tracePt t="32450" x="6915150" y="4308475"/>
          <p14:tracePt t="32466" x="6915150" y="4294188"/>
          <p14:tracePt t="32512" x="6915150" y="4286250"/>
          <p14:tracePt t="32537" x="6908800" y="4279900"/>
          <p14:tracePt t="32553" x="6900863" y="4271963"/>
          <p14:tracePt t="32561" x="6894513" y="4265613"/>
          <p14:tracePt t="32586" x="6886575" y="4265613"/>
          <p14:tracePt t="32601" x="6880225" y="4257675"/>
          <p14:tracePt t="32609" x="6872288" y="4251325"/>
          <p14:tracePt t="32617" x="6865938" y="4251325"/>
          <p14:tracePt t="32632" x="6858000" y="4243388"/>
          <p14:tracePt t="32649" x="6843713" y="4243388"/>
          <p14:tracePt t="32666" x="6815138" y="4237038"/>
          <p14:tracePt t="32682" x="6794500" y="4237038"/>
          <p14:tracePt t="32699" x="6772275" y="4237038"/>
          <p14:tracePt t="32716" x="6737350" y="4229100"/>
          <p14:tracePt t="32732" x="6694488" y="4222750"/>
          <p14:tracePt t="32766" x="6686550" y="4222750"/>
          <p14:tracePt t="32782" x="6680200" y="4222750"/>
          <p14:tracePt t="32850" x="6672263" y="4222750"/>
          <p14:tracePt t="32858" x="6672263" y="4214813"/>
          <p14:tracePt t="33978" x="6665913" y="4214813"/>
          <p14:tracePt t="33987" x="6643688" y="4222750"/>
          <p14:tracePt t="33999" x="6623050" y="4222750"/>
          <p14:tracePt t="34016" x="6494463" y="4222750"/>
          <p14:tracePt t="34032" x="6423025" y="4222750"/>
          <p14:tracePt t="34049" x="6308725" y="4208463"/>
          <p14:tracePt t="34066" x="6208713" y="4179888"/>
          <p14:tracePt t="34082" x="6029325" y="4137025"/>
          <p14:tracePt t="34099" x="5880100" y="4114800"/>
          <p14:tracePt t="34116" x="5737225" y="4094163"/>
          <p14:tracePt t="34132" x="5622925" y="4079875"/>
          <p14:tracePt t="34149" x="5465763" y="4065588"/>
          <p14:tracePt t="34166" x="5314950" y="4057650"/>
          <p14:tracePt t="34182" x="5180013" y="4057650"/>
          <p14:tracePt t="34199" x="5022850" y="4057650"/>
          <p14:tracePt t="34216" x="4794250" y="4037013"/>
          <p14:tracePt t="34232" x="4694238" y="4037013"/>
          <p14:tracePt t="34249" x="4586288" y="4014788"/>
          <p14:tracePt t="34265" x="4522788" y="4008438"/>
          <p14:tracePt t="34282" x="4486275" y="3994150"/>
          <p14:tracePt t="34299" x="4443413" y="3971925"/>
          <p14:tracePt t="34316" x="4429125" y="3965575"/>
          <p14:tracePt t="34349" x="4400550" y="3951288"/>
          <p14:tracePt t="34366" x="4357688" y="3922713"/>
          <p14:tracePt t="34382" x="4314825" y="3886200"/>
          <p14:tracePt t="34399" x="4286250" y="3851275"/>
          <p14:tracePt t="34416" x="4243388" y="3771900"/>
          <p14:tracePt t="34432" x="4243388" y="3736975"/>
          <p14:tracePt t="34449" x="4237038" y="3686175"/>
          <p14:tracePt t="34466" x="4237038" y="3636963"/>
          <p14:tracePt t="34482" x="4237038" y="3600450"/>
          <p14:tracePt t="34499" x="4237038" y="3557588"/>
          <p14:tracePt t="34516" x="4237038" y="3529013"/>
          <p14:tracePt t="34532" x="4243388" y="3486150"/>
          <p14:tracePt t="34549" x="4265613" y="3436938"/>
          <p14:tracePt t="34566" x="4265613" y="3414713"/>
          <p14:tracePt t="34582" x="4271963" y="3386138"/>
          <p14:tracePt t="34599" x="4271963" y="3365500"/>
          <p14:tracePt t="34616" x="4279900" y="3357563"/>
          <p14:tracePt t="34649" x="4279900" y="3351213"/>
          <p14:tracePt t="34666" x="4286250" y="3343275"/>
          <p14:tracePt t="34682" x="4286250" y="3336925"/>
          <p14:tracePt t="34699" x="4294188" y="3322638"/>
          <p14:tracePt t="34733" x="4294188" y="3308350"/>
          <p14:tracePt t="34749" x="4294188" y="3300413"/>
          <p14:tracePt t="34766" x="4294188" y="3286125"/>
          <p14:tracePt t="34782" x="4300538" y="3279775"/>
          <p14:tracePt t="34799" x="4300538" y="3265488"/>
          <p14:tracePt t="34816" x="4308475" y="3257550"/>
          <p14:tracePt t="35433" x="4314825" y="3257550"/>
          <p14:tracePt t="35641" x="4329113" y="3257550"/>
          <p14:tracePt t="35673" x="4337050" y="3251200"/>
          <p14:tracePt t="35696" x="4337050" y="3243263"/>
          <p14:tracePt t="35704" x="4337050" y="3236913"/>
          <p14:tracePt t="35720" x="4337050" y="3228975"/>
          <p14:tracePt t="35732" x="4343400" y="3214688"/>
          <p14:tracePt t="35749" x="4343400" y="3208338"/>
          <p14:tracePt t="35766" x="4343400" y="3194050"/>
          <p14:tracePt t="35782" x="4343400" y="3179763"/>
          <p14:tracePt t="35799" x="4343400" y="3171825"/>
          <p14:tracePt t="35816" x="4343400" y="3157538"/>
          <p14:tracePt t="35832" x="4343400" y="3151188"/>
          <p14:tracePt t="35849" x="4351338" y="3143250"/>
          <p14:tracePt t="35866" x="4351338" y="3136900"/>
          <p14:tracePt t="35882" x="4351338" y="3128963"/>
          <p14:tracePt t="35921" x="4357688" y="3128963"/>
          <p14:tracePt t="36906" x="4357688" y="3122613"/>
          <p14:tracePt t="36915" x="4365625" y="3128963"/>
          <p14:tracePt t="36932" x="4386263" y="3165475"/>
          <p14:tracePt t="36949" x="4408488" y="3208338"/>
          <p14:tracePt t="36953" x="4414838" y="3214688"/>
          <p14:tracePt t="36966" x="4422775" y="3236913"/>
          <p14:tracePt t="36982" x="4451350" y="3271838"/>
          <p14:tracePt t="36999" x="4451350" y="3300413"/>
          <p14:tracePt t="37016" x="4465638" y="3328988"/>
          <p14:tracePt t="37032" x="4471988" y="3336925"/>
          <p14:tracePt t="37049" x="4479925" y="3343275"/>
          <p14:tracePt t="37082" x="4486275" y="3351213"/>
          <p14:tracePt t="37099" x="4486275" y="3357563"/>
          <p14:tracePt t="37116" x="4494213" y="3365500"/>
          <p14:tracePt t="37219" x="4500563" y="3365500"/>
          <p14:tracePt t="37257" x="4500563" y="3357563"/>
          <p14:tracePt t="37265" x="4500563" y="3343275"/>
          <p14:tracePt t="37272" x="4500563" y="3328988"/>
          <p14:tracePt t="37282" x="4500563" y="3314700"/>
          <p14:tracePt t="37299" x="4500563" y="3308350"/>
          <p14:tracePt t="37316" x="4500563" y="3294063"/>
          <p14:tracePt t="37333" x="4494213" y="3286125"/>
          <p14:tracePt t="37349" x="4486275" y="3279775"/>
          <p14:tracePt t="37366" x="4479925" y="3271838"/>
          <p14:tracePt t="37382" x="4465638" y="3271838"/>
          <p14:tracePt t="37416" x="4451350" y="3271838"/>
          <p14:tracePt t="37441" x="4443413" y="3271838"/>
          <p14:tracePt t="37449" x="4437063" y="3271838"/>
          <p14:tracePt t="37466" x="4429125" y="3271838"/>
          <p14:tracePt t="37482" x="4414838" y="3271838"/>
          <p14:tracePt t="37499" x="4400550" y="3300413"/>
          <p14:tracePt t="37516" x="4379913" y="3351213"/>
          <p14:tracePt t="37532" x="4365625" y="3414713"/>
          <p14:tracePt t="37549" x="4365625" y="3457575"/>
          <p14:tracePt t="37566" x="4365625" y="3494088"/>
          <p14:tracePt t="37582" x="4365625" y="3529013"/>
          <p14:tracePt t="37599" x="4400550" y="3579813"/>
          <p14:tracePt t="37616" x="4457700" y="3622675"/>
          <p14:tracePt t="37632" x="4665663" y="3714750"/>
          <p14:tracePt t="37649" x="4829175" y="3786188"/>
          <p14:tracePt t="37666" x="4979988" y="3857625"/>
          <p14:tracePt t="37682" x="5143500" y="3908425"/>
          <p14:tracePt t="37699" x="5243513" y="3937000"/>
          <p14:tracePt t="37716" x="5280025" y="3937000"/>
          <p14:tracePt t="37732" x="5286375" y="3943350"/>
          <p14:tracePt t="37793" x="5294313" y="3943350"/>
          <p14:tracePt t="37801" x="5300663" y="3943350"/>
          <p14:tracePt t="37833" x="5308600" y="3943350"/>
          <p14:tracePt t="37849" x="5314950" y="3943350"/>
          <p14:tracePt t="37865" x="5329238" y="3943350"/>
          <p14:tracePt t="37873" x="5351463" y="3943350"/>
          <p14:tracePt t="37882" x="5380038" y="3943350"/>
          <p14:tracePt t="37899" x="5414963" y="3943350"/>
          <p14:tracePt t="37916" x="5443538" y="3943350"/>
          <p14:tracePt t="37949" x="5451475" y="3943350"/>
          <p14:tracePt t="37966" x="5451475" y="3937000"/>
          <p14:tracePt t="37982" x="5451475" y="3894138"/>
          <p14:tracePt t="37999" x="5443538" y="3857625"/>
          <p14:tracePt t="38016" x="5400675" y="3800475"/>
          <p14:tracePt t="38032" x="5386388" y="3779838"/>
          <p14:tracePt t="38049" x="5365750" y="3765550"/>
          <p14:tracePt t="38066" x="5337175" y="3743325"/>
          <p14:tracePt t="38137" x="5329238" y="3743325"/>
          <p14:tracePt t="38225" x="5322888" y="3743325"/>
          <p14:tracePt t="38234" x="5314950" y="3743325"/>
          <p14:tracePt t="38256" x="5314950" y="3751263"/>
          <p14:tracePt t="38265" x="5314950" y="3757613"/>
          <p14:tracePt t="38272" x="5314950" y="3765550"/>
          <p14:tracePt t="38298" x="5314950" y="3771900"/>
          <p14:tracePt t="38314" x="5322888" y="3786188"/>
          <p14:tracePt t="38329" x="5322888" y="3794125"/>
          <p14:tracePt t="38338" x="5329238" y="3808413"/>
          <p14:tracePt t="38354" x="5343525" y="3829050"/>
          <p14:tracePt t="38366" x="5351463" y="3851275"/>
          <p14:tracePt t="38382" x="5365750" y="3871913"/>
          <p14:tracePt t="38399" x="5386388" y="3908425"/>
          <p14:tracePt t="38416" x="5394325" y="3929063"/>
          <p14:tracePt t="38432" x="5394325" y="3937000"/>
          <p14:tracePt t="38449" x="5400675" y="3943350"/>
          <p14:tracePt t="38489" x="5400675" y="3957638"/>
          <p14:tracePt t="38499" x="5408613" y="3965575"/>
          <p14:tracePt t="38516" x="5408613" y="3971925"/>
          <p14:tracePt t="38532" x="5414963" y="3986213"/>
          <p14:tracePt t="38713" x="5422900" y="3986213"/>
          <p14:tracePt t="38761" x="5429250" y="3986213"/>
          <p14:tracePt t="38786" x="5437188" y="3986213"/>
          <p14:tracePt t="38833" x="5443538" y="3994150"/>
          <p14:tracePt t="38875" x="5443538" y="4000500"/>
          <p14:tracePt t="38929" x="5443538" y="4008438"/>
          <p14:tracePt t="39290" x="5443538" y="4000500"/>
          <p14:tracePt t="39328" x="5457825" y="4000500"/>
          <p14:tracePt t="39344" x="5480050" y="4000500"/>
          <p14:tracePt t="39353" x="5508625" y="4000500"/>
          <p14:tracePt t="39360" x="5565775" y="4000500"/>
          <p14:tracePt t="39369" x="5651500" y="4000500"/>
          <p14:tracePt t="39382" x="5729288" y="4000500"/>
          <p14:tracePt t="39399" x="5880100" y="4022725"/>
          <p14:tracePt t="39416" x="6008688" y="4071938"/>
          <p14:tracePt t="39432" x="6180138" y="4114800"/>
          <p14:tracePt t="39449" x="6251575" y="4137025"/>
          <p14:tracePt t="39466" x="6315075" y="4143375"/>
          <p14:tracePt t="39482" x="6365875" y="4157663"/>
          <p14:tracePt t="39499" x="6400800" y="4165600"/>
          <p14:tracePt t="39516" x="6423025" y="4171950"/>
          <p14:tracePt t="39532" x="6429375" y="4171950"/>
          <p14:tracePt t="39549" x="6437313" y="4171950"/>
          <p14:tracePt t="39586" x="6451600" y="4179888"/>
          <p14:tracePt t="39599" x="6465888" y="4179888"/>
          <p14:tracePt t="39616" x="6500813" y="4194175"/>
          <p14:tracePt t="39632" x="6523038" y="4200525"/>
          <p14:tracePt t="39649" x="6543675" y="4200525"/>
          <p14:tracePt t="39666" x="6572250" y="4208463"/>
          <p14:tracePt t="39682" x="6608763" y="4214813"/>
          <p14:tracePt t="39699" x="6643688" y="4214813"/>
          <p14:tracePt t="39715" x="6672263" y="4222750"/>
          <p14:tracePt t="39732" x="6694488" y="4222750"/>
          <p14:tracePt t="39749" x="6715125" y="4222750"/>
          <p14:tracePt t="39768" x="6737350" y="4222750"/>
          <p14:tracePt t="39782" x="6743700" y="4222750"/>
          <p14:tracePt t="39799" x="6751638" y="4222750"/>
          <p14:tracePt t="39815" x="6757988" y="4222750"/>
          <p14:tracePt t="39841" x="6765925" y="4222750"/>
          <p14:tracePt t="39865" x="6772275" y="4222750"/>
          <p14:tracePt t="40002" x="6765925" y="4222750"/>
          <p14:tracePt t="40016" x="6757988" y="4222750"/>
          <p14:tracePt t="40025" x="6737350" y="4222750"/>
          <p14:tracePt t="40032" x="6708775" y="4222750"/>
          <p14:tracePt t="40049" x="6643688" y="4222750"/>
          <p14:tracePt t="40066" x="6586538" y="4222750"/>
          <p14:tracePt t="40083" x="6565900" y="4222750"/>
          <p14:tracePt t="40099" x="6537325" y="4222750"/>
          <p14:tracePt t="40132" x="6529388" y="4237038"/>
          <p14:tracePt t="40149" x="6523038" y="4237038"/>
          <p14:tracePt t="40166" x="6515100" y="4243388"/>
          <p14:tracePt t="40182" x="6515100" y="4251325"/>
          <p14:tracePt t="40199" x="6508750" y="4265613"/>
          <p14:tracePt t="40216" x="6486525" y="4286250"/>
          <p14:tracePt t="40249" x="6486525" y="4300538"/>
          <p14:tracePt t="40266" x="6486525" y="4308475"/>
          <p14:tracePt t="40282" x="6486525" y="4322763"/>
          <p14:tracePt t="40299" x="6480175" y="4337050"/>
          <p14:tracePt t="40316" x="6480175" y="4343400"/>
          <p14:tracePt t="40332" x="6480175" y="4365625"/>
          <p14:tracePt t="40366" x="6486525" y="4371975"/>
          <p14:tracePt t="40385" x="6494463" y="4371975"/>
          <p14:tracePt t="40416" x="6500813" y="4371975"/>
          <p14:tracePt t="40425" x="6508750" y="4371975"/>
          <p14:tracePt t="40441" x="6515100" y="4371975"/>
          <p14:tracePt t="40465" x="6523038" y="4371975"/>
          <p14:tracePt t="40497" x="6537325" y="4371975"/>
          <p14:tracePt t="40521" x="6543675" y="4365625"/>
          <p14:tracePt t="40554" x="6551613" y="4365625"/>
          <p14:tracePt t="40562" x="6551613" y="4357688"/>
          <p14:tracePt t="40569" x="6557963" y="4357688"/>
          <p14:tracePt t="40582" x="6565900" y="4357688"/>
          <p14:tracePt t="40599" x="6580188" y="4351338"/>
          <p14:tracePt t="40616" x="6586538" y="4343400"/>
          <p14:tracePt t="40632" x="6600825" y="4343400"/>
          <p14:tracePt t="40649" x="6623050" y="4337050"/>
          <p14:tracePt t="40666" x="6623050" y="4329113"/>
          <p14:tracePt t="40682" x="6643688" y="4329113"/>
          <p14:tracePt t="40737" x="6651625" y="4322763"/>
          <p14:tracePt t="40761" x="6657975" y="4322763"/>
          <p14:tracePt t="40769" x="6665913" y="4322763"/>
          <p14:tracePt t="40785" x="6672263" y="4322763"/>
          <p14:tracePt t="40801" x="6680200" y="4322763"/>
          <p14:tracePt t="40841" x="6686550" y="4322763"/>
          <p14:tracePt t="47242" x="6708775" y="4322763"/>
          <p14:tracePt t="47251" x="6715125" y="4322763"/>
          <p14:tracePt t="47266" x="6737350" y="4322763"/>
          <p14:tracePt t="47282" x="6751638" y="4322763"/>
          <p14:tracePt t="47299" x="6757988" y="4322763"/>
          <p14:tracePt t="47513" x="6743700" y="4322763"/>
          <p14:tracePt t="47520" x="6729413" y="4322763"/>
          <p14:tracePt t="47532" x="6700838" y="4314825"/>
          <p14:tracePt t="47549" x="6672263" y="4294188"/>
          <p14:tracePt t="47566" x="6572250" y="4237038"/>
          <p14:tracePt t="47583" x="6494463" y="4137025"/>
          <p14:tracePt t="47599" x="6337300" y="3986213"/>
          <p14:tracePt t="47616" x="6108700" y="3800475"/>
          <p14:tracePt t="47632" x="5622925" y="3500438"/>
          <p14:tracePt t="47649" x="5208588" y="3265488"/>
          <p14:tracePt t="47666" x="4665663" y="3000375"/>
          <p14:tracePt t="47683" x="4200525" y="2786063"/>
          <p14:tracePt t="47699" x="3736975" y="2600325"/>
          <p14:tracePt t="47716" x="3457575" y="2443163"/>
          <p14:tracePt t="47732" x="3294063" y="2314575"/>
          <p14:tracePt t="47749" x="3108325" y="2208213"/>
          <p14:tracePt t="47766" x="2900363" y="2108200"/>
          <p14:tracePt t="47782" x="2757488" y="2043113"/>
          <p14:tracePt t="47799" x="2593975" y="1971675"/>
          <p14:tracePt t="47816" x="2400300" y="1879600"/>
          <p14:tracePt t="47832" x="2279650" y="1851025"/>
          <p14:tracePt t="47849" x="2228850" y="1836738"/>
          <p14:tracePt t="47866" x="2165350" y="1814513"/>
          <p14:tracePt t="47882" x="2143125" y="1814513"/>
          <p14:tracePt t="47899" x="2114550" y="1814513"/>
          <p14:tracePt t="47916" x="2093913" y="1814513"/>
          <p14:tracePt t="47932" x="2065338" y="1814513"/>
          <p14:tracePt t="47949" x="2043113" y="1814513"/>
          <p14:tracePt t="47966" x="2022475" y="1822450"/>
          <p14:tracePt t="47982" x="2000250" y="1828800"/>
          <p14:tracePt t="47999" x="1993900" y="1828800"/>
          <p14:tracePt t="48016" x="1993900" y="1836738"/>
          <p14:tracePt t="48281" x="1993900" y="1843088"/>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0125" y="5607217"/>
            <a:ext cx="8683921" cy="923330"/>
          </a:xfrm>
          <a:prstGeom prst="rect">
            <a:avLst/>
          </a:prstGeom>
        </p:spPr>
        <p:txBody>
          <a:bodyPr wrap="square">
            <a:spAutoFit/>
          </a:bodyPr>
          <a:lstStyle/>
          <a:p>
            <a:r>
              <a:rPr lang="en-IE" dirty="0"/>
              <a:t>Effects of </a:t>
            </a:r>
            <a:r>
              <a:rPr lang="en-IE" dirty="0" smtClean="0"/>
              <a:t>species </a:t>
            </a:r>
            <a:r>
              <a:rPr lang="en-IE" dirty="0"/>
              <a:t>richness on </a:t>
            </a:r>
            <a:r>
              <a:rPr lang="en-IE" dirty="0" smtClean="0"/>
              <a:t>mean yields </a:t>
            </a:r>
            <a:r>
              <a:rPr lang="en-IE" dirty="0"/>
              <a:t>and yield variance under </a:t>
            </a:r>
            <a:r>
              <a:rPr lang="en-IE" dirty="0" err="1"/>
              <a:t>rainfed</a:t>
            </a:r>
            <a:r>
              <a:rPr lang="en-IE" dirty="0"/>
              <a:t> </a:t>
            </a:r>
            <a:r>
              <a:rPr lang="en-IE" dirty="0" smtClean="0"/>
              <a:t>conditions </a:t>
            </a:r>
            <a:r>
              <a:rPr lang="de-DE" dirty="0" smtClean="0"/>
              <a:t>in Wexford, Ireland and Zurich, Switzerland</a:t>
            </a:r>
            <a:r>
              <a:rPr lang="en-IE" dirty="0" smtClean="0"/>
              <a:t>. Values calculated across </a:t>
            </a:r>
            <a:r>
              <a:rPr lang="en-IE" dirty="0"/>
              <a:t>six harvests: three </a:t>
            </a:r>
            <a:r>
              <a:rPr lang="en-IE" dirty="0" smtClean="0"/>
              <a:t>mid-season harvests × </a:t>
            </a:r>
            <a:r>
              <a:rPr lang="en-IE" dirty="0"/>
              <a:t>two years. (Haughey et al. 2018, </a:t>
            </a:r>
            <a:r>
              <a:rPr lang="en-IE" i="1" dirty="0"/>
              <a:t>Nature Scientific Reports</a:t>
            </a:r>
            <a:r>
              <a:rPr lang="en-IE" dirty="0"/>
              <a:t>)</a:t>
            </a:r>
          </a:p>
        </p:txBody>
      </p:sp>
      <p:sp>
        <p:nvSpPr>
          <p:cNvPr id="3" name="Rectangle 2" descr="white rectangle blocking half the diagram" title="white rectangle blocking half the diagram"/>
          <p:cNvSpPr/>
          <p:nvPr/>
        </p:nvSpPr>
        <p:spPr>
          <a:xfrm>
            <a:off x="4463819" y="1604798"/>
            <a:ext cx="1824203" cy="33603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2400"/>
          </a:p>
        </p:txBody>
      </p:sp>
      <p:sp>
        <p:nvSpPr>
          <p:cNvPr id="8" name="Rectangle 7" descr="white rectangle blocking half the diagram" title="white rectangle blocking half the diagram"/>
          <p:cNvSpPr/>
          <p:nvPr/>
        </p:nvSpPr>
        <p:spPr>
          <a:xfrm>
            <a:off x="8784299" y="1604798"/>
            <a:ext cx="1824203" cy="33603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2400"/>
          </a:p>
        </p:txBody>
      </p:sp>
      <p:pic>
        <p:nvPicPr>
          <p:cNvPr id="3074" name="Picture 2" descr="diagram of species richness in Wexford and Zurich" title="diagram of species richness in Wexford and Zur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124" y="1244009"/>
            <a:ext cx="9159765" cy="415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Multi4more logo"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
        <p:nvSpPr>
          <p:cNvPr id="2" name="Title 1"/>
          <p:cNvSpPr>
            <a:spLocks noGrp="1"/>
          </p:cNvSpPr>
          <p:nvPr>
            <p:ph type="title"/>
          </p:nvPr>
        </p:nvSpPr>
        <p:spPr>
          <a:xfrm>
            <a:off x="553707" y="339995"/>
            <a:ext cx="8907517" cy="731839"/>
          </a:xfrm>
        </p:spPr>
        <p:txBody>
          <a:bodyPr>
            <a:noAutofit/>
          </a:bodyPr>
          <a:lstStyle/>
          <a:p>
            <a:r>
              <a:rPr lang="en-IE" sz="3200" b="1" dirty="0">
                <a:solidFill>
                  <a:schemeClr val="accent6">
                    <a:lumMod val="75000"/>
                  </a:schemeClr>
                </a:solidFill>
                <a:latin typeface="+mn-lt"/>
                <a:cs typeface="Arial" panose="020B0604020202020204" pitchFamily="34" charset="0"/>
              </a:rPr>
              <a:t>Species diversity increased mean yield &amp; reduced yield variation = yield stability </a:t>
            </a:r>
            <a:endParaRPr lang="en-IE" sz="2000" b="1" dirty="0">
              <a:solidFill>
                <a:schemeClr val="accent6">
                  <a:lumMod val="75000"/>
                </a:schemeClr>
              </a:solidFill>
              <a:latin typeface="+mn-lt"/>
              <a:cs typeface="Arial" panose="020B0604020202020204" pitchFamily="34" charset="0"/>
            </a:endParaRPr>
          </a:p>
        </p:txBody>
      </p:sp>
    </p:spTree>
    <p:extLst>
      <p:ext uri="{BB962C8B-B14F-4D97-AF65-F5344CB8AC3E}">
        <p14:creationId xmlns:p14="http://schemas.microsoft.com/office/powerpoint/2010/main" val="4018546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2039</Words>
  <Application>Microsoft Office PowerPoint</Application>
  <PresentationFormat>Widescreen</PresentationFormat>
  <Paragraphs>139</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ヒラギノ角ゴ Pro W3</vt:lpstr>
      <vt:lpstr>Office Theme</vt:lpstr>
      <vt:lpstr>Multispecies Swards: Resilience to Drought</vt:lpstr>
      <vt:lpstr>Multispecies Swards Resilience to Drought</vt:lpstr>
      <vt:lpstr>Overview</vt:lpstr>
      <vt:lpstr>Diversity benefits resilience in semi-natural grasslands</vt:lpstr>
      <vt:lpstr>Can mixtures improve yield stability under drought?</vt:lpstr>
      <vt:lpstr>How will climate change affect grassland yield?</vt:lpstr>
      <vt:lpstr>How will climate change affect grassland yield? </vt:lpstr>
      <vt:lpstr>What is the effect of species diversity on drought resilience?</vt:lpstr>
      <vt:lpstr>Species diversity increased mean yield &amp; reduced yield variation = yield stability </vt:lpstr>
      <vt:lpstr>Species diversity increased mean yield &amp; reduced yield variation = yield stability...even under drought </vt:lpstr>
      <vt:lpstr>Conclusions from the AnimalChange expt.</vt:lpstr>
      <vt:lpstr>Can mixtures improve yield stability under drought?</vt:lpstr>
      <vt:lpstr>climate change affect grassland yield? </vt:lpstr>
      <vt:lpstr>Plant diversity (6-species, grasses, legumes, herbs) enhanced total annual yield (over two years)</vt:lpstr>
      <vt:lpstr>Diversity promoted yields under drought Grange et al. 2021, J. Appl. Ecology </vt:lpstr>
      <vt:lpstr>Conclusions</vt:lpstr>
      <vt:lpstr>Looking to the future</vt:lpstr>
    </vt:vector>
  </TitlesOfParts>
  <Company>Teagasc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Multispecies Swards: Agronomic Performance</dc:title>
  <dc:creator>John Finn</dc:creator>
  <cp:lastModifiedBy>Shona Baker</cp:lastModifiedBy>
  <cp:revision>47</cp:revision>
  <dcterms:created xsi:type="dcterms:W3CDTF">2023-08-02T14:55:43Z</dcterms:created>
  <dcterms:modified xsi:type="dcterms:W3CDTF">2023-08-14T09:29:32Z</dcterms:modified>
</cp:coreProperties>
</file>